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72" r:id="rId5"/>
    <p:sldId id="273" r:id="rId6"/>
    <p:sldId id="274" r:id="rId7"/>
    <p:sldId id="275" r:id="rId8"/>
    <p:sldId id="276" r:id="rId9"/>
    <p:sldId id="277" r:id="rId10"/>
    <p:sldId id="278"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1" autoAdjust="0"/>
    <p:restoredTop sz="94660"/>
  </p:normalViewPr>
  <p:slideViewPr>
    <p:cSldViewPr>
      <p:cViewPr>
        <p:scale>
          <a:sx n="70" d="100"/>
          <a:sy n="70" d="100"/>
        </p:scale>
        <p:origin x="-133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3170072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4099036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141414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1518225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4140604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2491834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1955915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1985343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1943649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550840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2284285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CF0CD1-2E2C-450B-918A-5C669FF66999}" type="datetimeFigureOut">
              <a:rPr lang="es-ES" smtClean="0"/>
              <a:t>09/10/2017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85C242-1966-4D26-8D52-EBC0ABE381C7}" type="slidenum">
              <a:rPr lang="es-ES" smtClean="0"/>
              <a:t>‹Nº›</a:t>
            </a:fld>
            <a:endParaRPr lang="es-ES"/>
          </a:p>
        </p:txBody>
      </p:sp>
    </p:spTree>
    <p:extLst>
      <p:ext uri="{BB962C8B-B14F-4D97-AF65-F5344CB8AC3E}">
        <p14:creationId xmlns:p14="http://schemas.microsoft.com/office/powerpoint/2010/main" val="863757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ayto-fuenlabrada.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gamesforthebrain.com/" TargetMode="External"/><Relationship Id="rId2" Type="http://schemas.openxmlformats.org/officeDocument/2006/relationships/hyperlink" Target="http://www.ayto-fuenlabrada.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dgt.es/" TargetMode="External"/><Relationship Id="rId2" Type="http://schemas.openxmlformats.org/officeDocument/2006/relationships/hyperlink" Target="http://www.eltiempo.es/" TargetMode="External"/><Relationship Id="rId1" Type="http://schemas.openxmlformats.org/officeDocument/2006/relationships/slideLayout" Target="../slideLayouts/slideLayout2.xml"/><Relationship Id="rId6" Type="http://schemas.openxmlformats.org/officeDocument/2006/relationships/hyperlink" Target="http://www.masigualdadfuenlabrada.com/" TargetMode="External"/><Relationship Id="rId5" Type="http://schemas.openxmlformats.org/officeDocument/2006/relationships/hyperlink" Target="http://www.artehistoria.com/" TargetMode="External"/><Relationship Id="rId4" Type="http://schemas.openxmlformats.org/officeDocument/2006/relationships/hyperlink" Target="http://www.elpais.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99791" y="2852936"/>
            <a:ext cx="7772400" cy="1470025"/>
          </a:xfrm>
        </p:spPr>
        <p:txBody>
          <a:bodyPr>
            <a:normAutofit/>
          </a:bodyPr>
          <a:lstStyle/>
          <a:p>
            <a:r>
              <a:rPr lang="es-ES" dirty="0" smtClean="0">
                <a:solidFill>
                  <a:schemeClr val="bg1"/>
                </a:solidFill>
              </a:rPr>
              <a:t>Primeros pasos </a:t>
            </a:r>
            <a:r>
              <a:rPr lang="es-ES" smtClean="0">
                <a:solidFill>
                  <a:schemeClr val="bg1"/>
                </a:solidFill>
              </a:rPr>
              <a:t>en internet</a:t>
            </a:r>
            <a:endParaRPr lang="es-ES" dirty="0">
              <a:solidFill>
                <a:schemeClr val="bg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5992" y="692696"/>
            <a:ext cx="1468540" cy="1440831"/>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14389" y="692696"/>
            <a:ext cx="1371603" cy="1371603"/>
          </a:xfrm>
          <a:prstGeom prst="rect">
            <a:avLst/>
          </a:prstGeom>
        </p:spPr>
      </p:pic>
      <p:pic>
        <p:nvPicPr>
          <p:cNvPr id="7" name="6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34879" y="5157192"/>
            <a:ext cx="2502225" cy="806999"/>
          </a:xfrm>
          <a:prstGeom prst="rect">
            <a:avLst/>
          </a:prstGeom>
        </p:spPr>
      </p:pic>
    </p:spTree>
    <p:extLst>
      <p:ext uri="{BB962C8B-B14F-4D97-AF65-F5344CB8AC3E}">
        <p14:creationId xmlns:p14="http://schemas.microsoft.com/office/powerpoint/2010/main" val="2183296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solidFill>
                  <a:schemeClr val="bg1"/>
                </a:solidFill>
              </a:rPr>
              <a:t>Ventanas y </a:t>
            </a:r>
            <a:r>
              <a:rPr lang="es-ES" dirty="0" smtClean="0">
                <a:solidFill>
                  <a:schemeClr val="bg1"/>
                </a:solidFill>
              </a:rPr>
              <a:t>pestañas II</a:t>
            </a:r>
            <a:endParaRPr lang="es-ES" dirty="0"/>
          </a:p>
        </p:txBody>
      </p:sp>
      <p:sp>
        <p:nvSpPr>
          <p:cNvPr id="3" name="2 Marcador de contenido"/>
          <p:cNvSpPr>
            <a:spLocks noGrp="1"/>
          </p:cNvSpPr>
          <p:nvPr>
            <p:ph idx="1"/>
          </p:nvPr>
        </p:nvSpPr>
        <p:spPr/>
        <p:txBody>
          <a:bodyPr>
            <a:normAutofit/>
          </a:bodyPr>
          <a:lstStyle/>
          <a:p>
            <a:pPr marL="0" indent="0" algn="just">
              <a:buNone/>
            </a:pPr>
            <a:r>
              <a:rPr lang="es-ES" dirty="0" smtClean="0">
                <a:solidFill>
                  <a:schemeClr val="bg1"/>
                </a:solidFill>
              </a:rPr>
              <a:t>La navegación por pestañas deja libre por completo la barra de tareas del siguiente modo: Puedes cerrarlas haciendo </a:t>
            </a:r>
            <a:r>
              <a:rPr lang="es-ES" dirty="0" err="1" smtClean="0">
                <a:solidFill>
                  <a:schemeClr val="bg1"/>
                </a:solidFill>
              </a:rPr>
              <a:t>click</a:t>
            </a:r>
            <a:r>
              <a:rPr lang="es-ES" dirty="0" smtClean="0">
                <a:solidFill>
                  <a:schemeClr val="bg1"/>
                </a:solidFill>
              </a:rPr>
              <a:t> en el botón correspondiente, o haciendo </a:t>
            </a:r>
            <a:r>
              <a:rPr lang="es-ES" dirty="0" err="1" smtClean="0">
                <a:solidFill>
                  <a:schemeClr val="bg1"/>
                </a:solidFill>
              </a:rPr>
              <a:t>click</a:t>
            </a:r>
            <a:r>
              <a:rPr lang="es-ES" dirty="0" smtClean="0">
                <a:solidFill>
                  <a:schemeClr val="bg1"/>
                </a:solidFill>
              </a:rPr>
              <a:t> con el botón central del ratón sobre ellas: Para abrir una nueva pestaña le damos al botón + que hay arriba de la web que tenemos abierta. Nos aparecerá una pestaña sin título y podremos escribir la dirección web que queramos. </a:t>
            </a:r>
            <a:endParaRPr lang="es-ES" dirty="0">
              <a:solidFill>
                <a:schemeClr val="bg1"/>
              </a:solidFill>
            </a:endParaRPr>
          </a:p>
        </p:txBody>
      </p:sp>
    </p:spTree>
    <p:extLst>
      <p:ext uri="{BB962C8B-B14F-4D97-AF65-F5344CB8AC3E}">
        <p14:creationId xmlns:p14="http://schemas.microsoft.com/office/powerpoint/2010/main" val="2132394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bg1"/>
                </a:solidFill>
              </a:rPr>
              <a:t>Abrir el navegador</a:t>
            </a:r>
            <a:endParaRPr lang="es-ES" dirty="0">
              <a:solidFill>
                <a:schemeClr val="bg1"/>
              </a:solidFill>
            </a:endParaRPr>
          </a:p>
        </p:txBody>
      </p:sp>
      <p:sp>
        <p:nvSpPr>
          <p:cNvPr id="3" name="2 Marcador de contenido"/>
          <p:cNvSpPr>
            <a:spLocks noGrp="1"/>
          </p:cNvSpPr>
          <p:nvPr>
            <p:ph idx="1"/>
          </p:nvPr>
        </p:nvSpPr>
        <p:spPr/>
        <p:txBody>
          <a:bodyPr>
            <a:normAutofit lnSpcReduction="10000"/>
          </a:bodyPr>
          <a:lstStyle/>
          <a:p>
            <a:pPr marL="0" indent="0" algn="ctr">
              <a:buNone/>
            </a:pPr>
            <a:r>
              <a:rPr lang="es-ES" dirty="0" smtClean="0">
                <a:solidFill>
                  <a:schemeClr val="bg1"/>
                </a:solidFill>
              </a:rPr>
              <a:t>Para empezar a navegar hemos de abrir primero el navegador y escribir una dirección en la barra de navegación.</a:t>
            </a:r>
          </a:p>
          <a:p>
            <a:pPr marL="0" indent="0" algn="ctr">
              <a:buNone/>
            </a:pPr>
            <a:r>
              <a:rPr lang="es-ES" dirty="0" smtClean="0">
                <a:solidFill>
                  <a:schemeClr val="bg1"/>
                </a:solidFill>
              </a:rPr>
              <a:t>Al escribir una dirección, no hace falta escribir http:// , el navegador lo añade automáticamente Se ha de escribir correctamente la dirección, sin ningún espacio. </a:t>
            </a:r>
          </a:p>
          <a:p>
            <a:pPr marL="0" indent="0" algn="ctr">
              <a:buNone/>
            </a:pPr>
            <a:r>
              <a:rPr lang="es-ES" dirty="0" smtClean="0">
                <a:solidFill>
                  <a:schemeClr val="bg1"/>
                </a:solidFill>
              </a:rPr>
              <a:t>Utilizaremos letra minúscula, salvo que se indique lo contrario</a:t>
            </a:r>
            <a:endParaRPr lang="es-ES" dirty="0">
              <a:solidFill>
                <a:schemeClr val="bg1"/>
              </a:solidFill>
            </a:endParaRPr>
          </a:p>
        </p:txBody>
      </p:sp>
    </p:spTree>
    <p:extLst>
      <p:ext uri="{BB962C8B-B14F-4D97-AF65-F5344CB8AC3E}">
        <p14:creationId xmlns:p14="http://schemas.microsoft.com/office/powerpoint/2010/main" val="1364385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solidFill>
                  <a:schemeClr val="bg1"/>
                </a:solidFill>
              </a:rPr>
              <a:t>Escribir dirección</a:t>
            </a:r>
            <a:endParaRPr lang="es-ES" dirty="0">
              <a:solidFill>
                <a:schemeClr val="bg1"/>
              </a:solidFill>
            </a:endParaRPr>
          </a:p>
        </p:txBody>
      </p:sp>
      <p:sp>
        <p:nvSpPr>
          <p:cNvPr id="3" name="2 Marcador de contenido"/>
          <p:cNvSpPr>
            <a:spLocks noGrp="1"/>
          </p:cNvSpPr>
          <p:nvPr>
            <p:ph idx="1"/>
          </p:nvPr>
        </p:nvSpPr>
        <p:spPr/>
        <p:txBody>
          <a:bodyPr>
            <a:normAutofit/>
          </a:bodyPr>
          <a:lstStyle/>
          <a:p>
            <a:pPr marL="0" indent="0" algn="ctr">
              <a:buNone/>
            </a:pPr>
            <a:r>
              <a:rPr lang="es-ES" dirty="0" smtClean="0">
                <a:solidFill>
                  <a:schemeClr val="bg1"/>
                </a:solidFill>
              </a:rPr>
              <a:t>Escribir una dirección "Clica doble” dentro de la barra “Dirección” del navegador y escribe </a:t>
            </a:r>
            <a:r>
              <a:rPr lang="es-ES" dirty="0" smtClean="0">
                <a:solidFill>
                  <a:schemeClr val="bg1"/>
                </a:solidFill>
                <a:hlinkClick r:id="rId2"/>
              </a:rPr>
              <a:t>http://www.ayto-fuenlabrada.es/</a:t>
            </a:r>
            <a:endParaRPr lang="es-ES" dirty="0" smtClean="0">
              <a:solidFill>
                <a:schemeClr val="bg1"/>
              </a:solidFill>
            </a:endParaRPr>
          </a:p>
          <a:p>
            <a:pPr marL="0" indent="0" algn="ctr">
              <a:buNone/>
            </a:pPr>
            <a:r>
              <a:rPr lang="es-ES" dirty="0" smtClean="0">
                <a:solidFill>
                  <a:schemeClr val="bg1"/>
                </a:solidFill>
              </a:rPr>
              <a:t>Una vez escrita la dirección, pulsa “</a:t>
            </a:r>
            <a:r>
              <a:rPr lang="es-ES" dirty="0" err="1" smtClean="0">
                <a:solidFill>
                  <a:schemeClr val="bg1"/>
                </a:solidFill>
              </a:rPr>
              <a:t>Intro</a:t>
            </a:r>
            <a:r>
              <a:rPr lang="es-ES" dirty="0" smtClean="0">
                <a:solidFill>
                  <a:schemeClr val="bg1"/>
                </a:solidFill>
              </a:rPr>
              <a:t>” Al cabo de unos momentos nos aparecerá la "web" El tiempo en que tarde en aparecer la página va en función del tipo de conexión de que dispongas.</a:t>
            </a:r>
            <a:endParaRPr lang="es-ES" dirty="0">
              <a:solidFill>
                <a:schemeClr val="bg1"/>
              </a:solidFill>
            </a:endParaRPr>
          </a:p>
        </p:txBody>
      </p:sp>
    </p:spTree>
    <p:extLst>
      <p:ext uri="{BB962C8B-B14F-4D97-AF65-F5344CB8AC3E}">
        <p14:creationId xmlns:p14="http://schemas.microsoft.com/office/powerpoint/2010/main" val="3164871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chemeClr val="bg1"/>
                </a:solidFill>
              </a:rPr>
              <a:t>Movernos a través de los enlaces de la página</a:t>
            </a:r>
            <a:endParaRPr lang="es-ES" dirty="0">
              <a:solidFill>
                <a:schemeClr val="bg1"/>
              </a:solidFill>
            </a:endParaRPr>
          </a:p>
        </p:txBody>
      </p:sp>
      <p:sp>
        <p:nvSpPr>
          <p:cNvPr id="3" name="2 Marcador de contenido"/>
          <p:cNvSpPr>
            <a:spLocks noGrp="1"/>
          </p:cNvSpPr>
          <p:nvPr>
            <p:ph idx="1"/>
          </p:nvPr>
        </p:nvSpPr>
        <p:spPr/>
        <p:txBody>
          <a:bodyPr>
            <a:normAutofit/>
          </a:bodyPr>
          <a:lstStyle/>
          <a:p>
            <a:pPr marL="0" indent="0" algn="ctr">
              <a:buNone/>
            </a:pPr>
            <a:r>
              <a:rPr lang="es-ES" dirty="0" smtClean="0">
                <a:solidFill>
                  <a:schemeClr val="bg1"/>
                </a:solidFill>
              </a:rPr>
              <a:t>Si mueves el puntero del ratón por encima de la página, encontrarás que de vez en cuando el puntero se transforma en una mano. Si ahora hacemos un "clic" iremos a parar a otra página. Estas zonas donde el puntero se transforma en una mano son llamados “enlaces” o “hipervínculos”. </a:t>
            </a:r>
          </a:p>
        </p:txBody>
      </p:sp>
    </p:spTree>
    <p:extLst>
      <p:ext uri="{BB962C8B-B14F-4D97-AF65-F5344CB8AC3E}">
        <p14:creationId xmlns:p14="http://schemas.microsoft.com/office/powerpoint/2010/main" val="3399197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bg1"/>
                </a:solidFill>
              </a:rPr>
              <a:t>Reconocer los enlaces</a:t>
            </a:r>
            <a:endParaRPr lang="es-ES" dirty="0">
              <a:solidFill>
                <a:schemeClr val="bg1"/>
              </a:solidFill>
            </a:endParaRPr>
          </a:p>
        </p:txBody>
      </p:sp>
      <p:sp>
        <p:nvSpPr>
          <p:cNvPr id="3" name="2 Marcador de contenido"/>
          <p:cNvSpPr>
            <a:spLocks noGrp="1"/>
          </p:cNvSpPr>
          <p:nvPr>
            <p:ph idx="1"/>
          </p:nvPr>
        </p:nvSpPr>
        <p:spPr/>
        <p:txBody>
          <a:bodyPr>
            <a:normAutofit/>
          </a:bodyPr>
          <a:lstStyle/>
          <a:p>
            <a:pPr marL="0" indent="0" algn="ctr">
              <a:buNone/>
            </a:pPr>
            <a:r>
              <a:rPr lang="es-ES" dirty="0" smtClean="0">
                <a:solidFill>
                  <a:schemeClr val="bg1"/>
                </a:solidFill>
              </a:rPr>
              <a:t>Puedes encontrar enlaces de dos maneras: </a:t>
            </a:r>
          </a:p>
          <a:p>
            <a:pPr marL="0" indent="0" algn="ctr">
              <a:buNone/>
            </a:pPr>
            <a:r>
              <a:rPr lang="es-ES" dirty="0" smtClean="0">
                <a:solidFill>
                  <a:schemeClr val="bg1"/>
                </a:solidFill>
              </a:rPr>
              <a:t>-En un texto, lo reconoceréis porque cuando nos colocamos encima aparece la mano, cambia de color o bien está subrayado. </a:t>
            </a:r>
          </a:p>
          <a:p>
            <a:pPr marL="0" indent="0" algn="ctr">
              <a:buNone/>
            </a:pPr>
            <a:r>
              <a:rPr lang="es-ES" dirty="0" smtClean="0">
                <a:solidFill>
                  <a:schemeClr val="bg1"/>
                </a:solidFill>
              </a:rPr>
              <a:t>-En una imagen, que a veces cambian de color o forma cuando pasamos por encima. </a:t>
            </a:r>
            <a:endParaRPr lang="es-ES" dirty="0">
              <a:solidFill>
                <a:schemeClr val="bg1"/>
              </a:solidFill>
            </a:endParaRPr>
          </a:p>
        </p:txBody>
      </p:sp>
    </p:spTree>
    <p:extLst>
      <p:ext uri="{BB962C8B-B14F-4D97-AF65-F5344CB8AC3E}">
        <p14:creationId xmlns:p14="http://schemas.microsoft.com/office/powerpoint/2010/main" val="3979974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bg1"/>
                </a:solidFill>
              </a:rPr>
              <a:t>Navegar por internet</a:t>
            </a:r>
            <a:endParaRPr lang="es-ES" dirty="0">
              <a:solidFill>
                <a:schemeClr val="bg1"/>
              </a:solidFill>
            </a:endParaRPr>
          </a:p>
        </p:txBody>
      </p:sp>
      <p:sp>
        <p:nvSpPr>
          <p:cNvPr id="3" name="2 Marcador de contenido"/>
          <p:cNvSpPr>
            <a:spLocks noGrp="1"/>
          </p:cNvSpPr>
          <p:nvPr>
            <p:ph idx="1"/>
          </p:nvPr>
        </p:nvSpPr>
        <p:spPr/>
        <p:txBody>
          <a:bodyPr>
            <a:noAutofit/>
          </a:bodyPr>
          <a:lstStyle/>
          <a:p>
            <a:r>
              <a:rPr lang="es-ES" sz="1600" dirty="0" smtClean="0">
                <a:solidFill>
                  <a:schemeClr val="bg1"/>
                </a:solidFill>
              </a:rPr>
              <a:t>Entra en la página: </a:t>
            </a:r>
            <a:r>
              <a:rPr lang="es-ES" sz="1600" dirty="0" smtClean="0">
                <a:solidFill>
                  <a:schemeClr val="bg1"/>
                </a:solidFill>
                <a:hlinkClick r:id="rId2"/>
              </a:rPr>
              <a:t>http://www.ayto-fuenlabrada.es/</a:t>
            </a:r>
            <a:endParaRPr lang="es-ES" sz="1600" dirty="0" smtClean="0">
              <a:solidFill>
                <a:schemeClr val="bg1"/>
              </a:solidFill>
            </a:endParaRPr>
          </a:p>
          <a:p>
            <a:r>
              <a:rPr lang="es-ES" sz="1600" dirty="0" smtClean="0">
                <a:solidFill>
                  <a:schemeClr val="bg1"/>
                </a:solidFill>
              </a:rPr>
              <a:t>Pincha en servicios al ciudadano. Clicamos sobre el enlace del icono de igualdad. Miramos la información que nos ofrece</a:t>
            </a:r>
          </a:p>
          <a:p>
            <a:r>
              <a:rPr lang="es-ES" sz="1600" dirty="0" smtClean="0">
                <a:solidFill>
                  <a:schemeClr val="bg1"/>
                </a:solidFill>
              </a:rPr>
              <a:t>Nos vamos páginas atrás con la flecha de arriba de la izquierda (para volver a la página anterior) y le volvemos a dar otra vez, para que nos lleve a la página inicial </a:t>
            </a:r>
          </a:p>
          <a:p>
            <a:r>
              <a:rPr lang="es-ES" sz="1600" dirty="0" smtClean="0">
                <a:solidFill>
                  <a:schemeClr val="bg1"/>
                </a:solidFill>
              </a:rPr>
              <a:t>Hacemos </a:t>
            </a:r>
            <a:r>
              <a:rPr lang="es-ES" sz="1600" dirty="0" err="1" smtClean="0">
                <a:solidFill>
                  <a:schemeClr val="bg1"/>
                </a:solidFill>
              </a:rPr>
              <a:t>click</a:t>
            </a:r>
            <a:r>
              <a:rPr lang="es-ES" sz="1600" dirty="0" smtClean="0">
                <a:solidFill>
                  <a:schemeClr val="bg1"/>
                </a:solidFill>
              </a:rPr>
              <a:t> en el portal del ciudadano, vemos que no nos interesa y volvemos a atrás con la flechita </a:t>
            </a:r>
          </a:p>
          <a:p>
            <a:r>
              <a:rPr lang="es-ES" sz="1600" dirty="0" smtClean="0">
                <a:solidFill>
                  <a:schemeClr val="bg1"/>
                </a:solidFill>
              </a:rPr>
              <a:t>Localizamos  el Nuevo Programa de Actividades de la Concejalía de Igualdad. Hacemos </a:t>
            </a:r>
            <a:r>
              <a:rPr lang="es-ES" sz="1600" dirty="0" err="1" smtClean="0">
                <a:solidFill>
                  <a:schemeClr val="bg1"/>
                </a:solidFill>
              </a:rPr>
              <a:t>click</a:t>
            </a:r>
            <a:r>
              <a:rPr lang="es-ES" sz="1600" dirty="0" smtClean="0">
                <a:solidFill>
                  <a:schemeClr val="bg1"/>
                </a:solidFill>
              </a:rPr>
              <a:t>  sobre el enlace y localizamos la actividad que nos gusta.  Consultamos la lista de admitidos y luego descargamos el programa al ordenador.</a:t>
            </a:r>
          </a:p>
          <a:p>
            <a:r>
              <a:rPr lang="es-ES" sz="1600" dirty="0" smtClean="0">
                <a:solidFill>
                  <a:schemeClr val="bg1"/>
                </a:solidFill>
              </a:rPr>
              <a:t>Para irme al inicio de la página siempre hay arriba del todo un logotipo que si pinchamos nos lleva. </a:t>
            </a:r>
          </a:p>
          <a:p>
            <a:r>
              <a:rPr lang="es-ES" sz="1600" dirty="0" smtClean="0">
                <a:solidFill>
                  <a:schemeClr val="bg1"/>
                </a:solidFill>
              </a:rPr>
              <a:t>Escribimos una nueva dirección: </a:t>
            </a:r>
            <a:r>
              <a:rPr lang="es-ES" sz="1600" dirty="0" smtClean="0">
                <a:solidFill>
                  <a:schemeClr val="bg1"/>
                </a:solidFill>
                <a:hlinkClick r:id="rId3"/>
              </a:rPr>
              <a:t>www.gamesforthebrain.com</a:t>
            </a:r>
            <a:r>
              <a:rPr lang="es-ES" sz="1600" dirty="0" smtClean="0">
                <a:solidFill>
                  <a:schemeClr val="bg1"/>
                </a:solidFill>
              </a:rPr>
              <a:t>, Pinchamos en </a:t>
            </a:r>
            <a:r>
              <a:rPr lang="es-ES" sz="1600" dirty="0" err="1" smtClean="0">
                <a:solidFill>
                  <a:schemeClr val="bg1"/>
                </a:solidFill>
              </a:rPr>
              <a:t>Arrastrador</a:t>
            </a:r>
            <a:r>
              <a:rPr lang="es-ES" sz="1600" dirty="0" smtClean="0">
                <a:solidFill>
                  <a:schemeClr val="bg1"/>
                </a:solidFill>
              </a:rPr>
              <a:t> rompecabezas, y jugamos un poco </a:t>
            </a:r>
          </a:p>
          <a:p>
            <a:r>
              <a:rPr lang="es-ES" sz="1600" dirty="0" smtClean="0">
                <a:solidFill>
                  <a:schemeClr val="bg1"/>
                </a:solidFill>
              </a:rPr>
              <a:t>Pinchamos en el logo y pinchamos en Falso (hay que buscar una diferencia) </a:t>
            </a:r>
          </a:p>
          <a:p>
            <a:r>
              <a:rPr lang="es-ES" sz="1600" dirty="0" smtClean="0">
                <a:solidFill>
                  <a:schemeClr val="bg1"/>
                </a:solidFill>
              </a:rPr>
              <a:t>Pinchamos en el logo y pinchamos en Obras maestras. </a:t>
            </a:r>
          </a:p>
        </p:txBody>
      </p:sp>
    </p:spTree>
    <p:extLst>
      <p:ext uri="{BB962C8B-B14F-4D97-AF65-F5344CB8AC3E}">
        <p14:creationId xmlns:p14="http://schemas.microsoft.com/office/powerpoint/2010/main" val="1388094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marL="0" indent="0"/>
            <a:r>
              <a:rPr lang="es-ES" dirty="0">
                <a:solidFill>
                  <a:schemeClr val="bg1"/>
                </a:solidFill>
              </a:rPr>
              <a:t>Tarea: Escribir direcciones de páginas</a:t>
            </a:r>
          </a:p>
        </p:txBody>
      </p:sp>
      <p:sp>
        <p:nvSpPr>
          <p:cNvPr id="3" name="2 Marcador de contenido"/>
          <p:cNvSpPr>
            <a:spLocks noGrp="1"/>
          </p:cNvSpPr>
          <p:nvPr>
            <p:ph idx="1"/>
          </p:nvPr>
        </p:nvSpPr>
        <p:spPr/>
        <p:txBody>
          <a:bodyPr>
            <a:normAutofit/>
          </a:bodyPr>
          <a:lstStyle/>
          <a:p>
            <a:pPr marL="0" indent="0">
              <a:buNone/>
            </a:pPr>
            <a:r>
              <a:rPr lang="es-ES" dirty="0" smtClean="0">
                <a:solidFill>
                  <a:schemeClr val="bg1"/>
                </a:solidFill>
                <a:hlinkClick r:id="rId2"/>
              </a:rPr>
              <a:t>www.eltiempo.es</a:t>
            </a:r>
            <a:endParaRPr lang="es-ES" dirty="0" smtClean="0">
              <a:solidFill>
                <a:schemeClr val="bg1"/>
              </a:solidFill>
            </a:endParaRPr>
          </a:p>
          <a:p>
            <a:pPr marL="0" indent="0">
              <a:buNone/>
            </a:pPr>
            <a:r>
              <a:rPr lang="es-ES" dirty="0" smtClean="0">
                <a:solidFill>
                  <a:schemeClr val="bg1"/>
                </a:solidFill>
                <a:hlinkClick r:id="rId3"/>
              </a:rPr>
              <a:t>www.dgt.es</a:t>
            </a:r>
            <a:endParaRPr lang="es-ES" dirty="0" smtClean="0">
              <a:solidFill>
                <a:schemeClr val="bg1"/>
              </a:solidFill>
            </a:endParaRPr>
          </a:p>
          <a:p>
            <a:pPr marL="0" indent="0">
              <a:buNone/>
            </a:pPr>
            <a:r>
              <a:rPr lang="es-ES" dirty="0" smtClean="0">
                <a:solidFill>
                  <a:schemeClr val="bg1"/>
                </a:solidFill>
                <a:hlinkClick r:id="rId4"/>
              </a:rPr>
              <a:t>www.elpais.com</a:t>
            </a:r>
            <a:endParaRPr lang="es-ES" dirty="0" smtClean="0">
              <a:solidFill>
                <a:schemeClr val="bg1"/>
              </a:solidFill>
            </a:endParaRPr>
          </a:p>
          <a:p>
            <a:pPr marL="0" indent="0">
              <a:buNone/>
            </a:pPr>
            <a:r>
              <a:rPr lang="es-ES" dirty="0" smtClean="0">
                <a:solidFill>
                  <a:schemeClr val="bg1"/>
                </a:solidFill>
                <a:hlinkClick r:id="rId5"/>
              </a:rPr>
              <a:t>www.artehistoria.com</a:t>
            </a:r>
            <a:endParaRPr lang="es-ES" dirty="0">
              <a:solidFill>
                <a:schemeClr val="bg1"/>
              </a:solidFill>
            </a:endParaRPr>
          </a:p>
          <a:p>
            <a:pPr marL="0" indent="0">
              <a:buNone/>
            </a:pPr>
            <a:r>
              <a:rPr lang="es-ES" dirty="0" smtClean="0">
                <a:solidFill>
                  <a:schemeClr val="bg1"/>
                </a:solidFill>
                <a:hlinkClick r:id="rId6"/>
              </a:rPr>
              <a:t>www.masigualdadfuenlabrada.com</a:t>
            </a:r>
            <a:endParaRPr lang="es-ES" dirty="0" smtClean="0">
              <a:solidFill>
                <a:schemeClr val="bg1"/>
              </a:solidFill>
            </a:endParaRPr>
          </a:p>
          <a:p>
            <a:pPr marL="0" indent="0">
              <a:buNone/>
            </a:pPr>
            <a:endParaRPr lang="es-ES" dirty="0" smtClean="0"/>
          </a:p>
          <a:p>
            <a:pPr marL="0" indent="0">
              <a:buNone/>
            </a:pPr>
            <a:endParaRPr lang="es-ES" dirty="0"/>
          </a:p>
        </p:txBody>
      </p:sp>
    </p:spTree>
    <p:extLst>
      <p:ext uri="{BB962C8B-B14F-4D97-AF65-F5344CB8AC3E}">
        <p14:creationId xmlns:p14="http://schemas.microsoft.com/office/powerpoint/2010/main" val="1458917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ES" dirty="0">
                <a:solidFill>
                  <a:schemeClr val="bg1"/>
                </a:solidFill>
              </a:rPr>
              <a:t>La ventana del navegador Mas... </a:t>
            </a:r>
          </a:p>
        </p:txBody>
      </p:sp>
      <p:sp>
        <p:nvSpPr>
          <p:cNvPr id="3" name="2 Marcador de contenido"/>
          <p:cNvSpPr>
            <a:spLocks noGrp="1"/>
          </p:cNvSpPr>
          <p:nvPr>
            <p:ph idx="1"/>
          </p:nvPr>
        </p:nvSpPr>
        <p:spPr/>
        <p:txBody>
          <a:bodyPr>
            <a:normAutofit/>
          </a:bodyPr>
          <a:lstStyle/>
          <a:p>
            <a:pPr marL="0" indent="0" algn="ctr">
              <a:buNone/>
            </a:pPr>
            <a:r>
              <a:rPr lang="es-ES" dirty="0" smtClean="0">
                <a:solidFill>
                  <a:schemeClr val="bg1"/>
                </a:solidFill>
              </a:rPr>
              <a:t>Mueve el puntero del ratón por la página, observa que en algunas zonas el puntero cambia de forma: aparece una mano. Esto indica que es una hipervínculo. Si haces "clic" en este momento el navegador te llevará a otra pagina.</a:t>
            </a:r>
            <a:endParaRPr lang="es-ES" dirty="0">
              <a:solidFill>
                <a:schemeClr val="bg1"/>
              </a:solidFill>
            </a:endParaRPr>
          </a:p>
        </p:txBody>
      </p:sp>
    </p:spTree>
    <p:extLst>
      <p:ext uri="{BB962C8B-B14F-4D97-AF65-F5344CB8AC3E}">
        <p14:creationId xmlns:p14="http://schemas.microsoft.com/office/powerpoint/2010/main" val="4279988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bg1"/>
                </a:solidFill>
              </a:rPr>
              <a:t>Ventanas y pestañas</a:t>
            </a:r>
            <a:endParaRPr lang="es-ES" dirty="0">
              <a:solidFill>
                <a:schemeClr val="bg1"/>
              </a:solidFill>
            </a:endParaRPr>
          </a:p>
        </p:txBody>
      </p:sp>
      <p:sp>
        <p:nvSpPr>
          <p:cNvPr id="3" name="2 Marcador de contenido"/>
          <p:cNvSpPr>
            <a:spLocks noGrp="1"/>
          </p:cNvSpPr>
          <p:nvPr>
            <p:ph idx="1"/>
          </p:nvPr>
        </p:nvSpPr>
        <p:spPr/>
        <p:txBody>
          <a:bodyPr>
            <a:normAutofit fontScale="77500" lnSpcReduction="20000"/>
          </a:bodyPr>
          <a:lstStyle/>
          <a:p>
            <a:pPr marL="0" indent="0" algn="ctr">
              <a:buNone/>
            </a:pPr>
            <a:r>
              <a:rPr lang="es-ES" dirty="0" smtClean="0">
                <a:solidFill>
                  <a:schemeClr val="bg1"/>
                </a:solidFill>
              </a:rPr>
              <a:t>Cuando se nos abre una ventana que puede ser de una carpeta, archivo o cualquier programa nos aparece arriba a la derecha los botones para cerrar, maximizar o minimizar, además que abajo en la barra de tareas nos indica que ventana tenemos abierta. Pero cuando estamos en internet podemos tener varias páginas webs abiertas tanto en ventanas como en pestañas, las pestañas son parte de la misma ventana pero podemos ver páginas diferentes. La ventaja de las pestañas es que te permiten tener abiertas distintas páginas sin tener abierto el navegador múltiples veces, aprovechando así mucho más el espacio. Lo mejor es verlo con una imagen. En la primera vemos Internet Explorer con 6 páginas abiertas al estilo clásico</a:t>
            </a:r>
            <a:r>
              <a:rPr lang="es-ES" dirty="0">
                <a:solidFill>
                  <a:schemeClr val="bg1"/>
                </a:solidFill>
              </a:rPr>
              <a:t>.</a:t>
            </a:r>
          </a:p>
        </p:txBody>
      </p:sp>
    </p:spTree>
    <p:extLst>
      <p:ext uri="{BB962C8B-B14F-4D97-AF65-F5344CB8AC3E}">
        <p14:creationId xmlns:p14="http://schemas.microsoft.com/office/powerpoint/2010/main" val="124974930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637</Words>
  <Application>Microsoft Office PowerPoint</Application>
  <PresentationFormat>Presentación en pantalla (4:3)</PresentationFormat>
  <Paragraphs>36</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Primeros pasos en internet</vt:lpstr>
      <vt:lpstr>Abrir el navegador</vt:lpstr>
      <vt:lpstr>Escribir dirección</vt:lpstr>
      <vt:lpstr>Movernos a través de los enlaces de la página</vt:lpstr>
      <vt:lpstr>Reconocer los enlaces</vt:lpstr>
      <vt:lpstr>Navegar por internet</vt:lpstr>
      <vt:lpstr>Tarea: Escribir direcciones de páginas</vt:lpstr>
      <vt:lpstr>La ventana del navegador Mas... </vt:lpstr>
      <vt:lpstr>Ventanas y pestañas</vt:lpstr>
      <vt:lpstr>Ventanas y pestañas II</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Nivel 0</dc:title>
  <dc:creator>fcojteran</dc:creator>
  <cp:lastModifiedBy>fcojteran</cp:lastModifiedBy>
  <cp:revision>30</cp:revision>
  <dcterms:created xsi:type="dcterms:W3CDTF">2017-10-03T01:55:02Z</dcterms:created>
  <dcterms:modified xsi:type="dcterms:W3CDTF">2017-10-09T00:10:44Z</dcterms:modified>
</cp:coreProperties>
</file>