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7" r:id="rId4"/>
    <p:sldId id="268" r:id="rId5"/>
    <p:sldId id="269" r:id="rId6"/>
    <p:sldId id="277" r:id="rId7"/>
    <p:sldId id="270" r:id="rId8"/>
    <p:sldId id="271" r:id="rId9"/>
    <p:sldId id="272" r:id="rId10"/>
    <p:sldId id="274" r:id="rId11"/>
    <p:sldId id="273"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660"/>
  </p:normalViewPr>
  <p:slideViewPr>
    <p:cSldViewPr>
      <p:cViewPr>
        <p:scale>
          <a:sx n="70" d="100"/>
          <a:sy n="70" d="100"/>
        </p:scale>
        <p:origin x="-134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317007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409903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41414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51822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414060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249183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95591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98534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194364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55084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ECF0CD1-2E2C-450B-918A-5C669FF66999}" type="datetimeFigureOut">
              <a:rPr lang="es-ES" smtClean="0"/>
              <a:t>09/10/2017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85C242-1966-4D26-8D52-EBC0ABE381C7}" type="slidenum">
              <a:rPr lang="es-ES" smtClean="0"/>
              <a:t>‹Nº›</a:t>
            </a:fld>
            <a:endParaRPr lang="es-ES"/>
          </a:p>
        </p:txBody>
      </p:sp>
    </p:spTree>
    <p:extLst>
      <p:ext uri="{BB962C8B-B14F-4D97-AF65-F5344CB8AC3E}">
        <p14:creationId xmlns:p14="http://schemas.microsoft.com/office/powerpoint/2010/main" val="228428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F0CD1-2E2C-450B-918A-5C669FF66999}" type="datetimeFigureOut">
              <a:rPr lang="es-ES" smtClean="0"/>
              <a:t>09/10/2017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5C242-1966-4D26-8D52-EBC0ABE381C7}" type="slidenum">
              <a:rPr lang="es-ES" smtClean="0"/>
              <a:t>‹Nº›</a:t>
            </a:fld>
            <a:endParaRPr lang="es-ES"/>
          </a:p>
        </p:txBody>
      </p:sp>
    </p:spTree>
    <p:extLst>
      <p:ext uri="{BB962C8B-B14F-4D97-AF65-F5344CB8AC3E}">
        <p14:creationId xmlns:p14="http://schemas.microsoft.com/office/powerpoint/2010/main" val="863757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99791" y="2852936"/>
            <a:ext cx="7772400" cy="1470025"/>
          </a:xfrm>
        </p:spPr>
        <p:txBody>
          <a:bodyPr>
            <a:normAutofit/>
          </a:bodyPr>
          <a:lstStyle/>
          <a:p>
            <a:r>
              <a:rPr lang="es-ES" dirty="0" smtClean="0">
                <a:solidFill>
                  <a:schemeClr val="bg1"/>
                </a:solidFill>
              </a:rPr>
              <a:t>Carpetas y archivos</a:t>
            </a:r>
            <a:endParaRPr lang="es-ES" dirty="0">
              <a:solidFill>
                <a:schemeClr val="bg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5992" y="692696"/>
            <a:ext cx="1468540" cy="1440831"/>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4389" y="692696"/>
            <a:ext cx="1371603" cy="1371603"/>
          </a:xfrm>
          <a:prstGeom prst="rect">
            <a:avLst/>
          </a:prstGeom>
        </p:spPr>
      </p:pic>
      <p:pic>
        <p:nvPicPr>
          <p:cNvPr id="7" name="6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34879" y="5157192"/>
            <a:ext cx="2502225" cy="806999"/>
          </a:xfrm>
          <a:prstGeom prst="rect">
            <a:avLst/>
          </a:prstGeom>
        </p:spPr>
      </p:pic>
    </p:spTree>
    <p:extLst>
      <p:ext uri="{BB962C8B-B14F-4D97-AF65-F5344CB8AC3E}">
        <p14:creationId xmlns:p14="http://schemas.microsoft.com/office/powerpoint/2010/main" val="2183296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0" indent="0"/>
            <a:r>
              <a:rPr lang="es-ES" dirty="0" smtClean="0">
                <a:solidFill>
                  <a:schemeClr val="bg1"/>
                </a:solidFill>
              </a:rPr>
              <a:t>Las carpetas</a:t>
            </a:r>
            <a:endParaRPr lang="es-ES" dirty="0">
              <a:solidFill>
                <a:schemeClr val="bg1"/>
              </a:solidFill>
            </a:endParaRPr>
          </a:p>
        </p:txBody>
      </p:sp>
      <p:sp>
        <p:nvSpPr>
          <p:cNvPr id="3" name="2 Marcador de contenido"/>
          <p:cNvSpPr>
            <a:spLocks noGrp="1"/>
          </p:cNvSpPr>
          <p:nvPr>
            <p:ph idx="1"/>
          </p:nvPr>
        </p:nvSpPr>
        <p:spPr/>
        <p:txBody>
          <a:bodyPr>
            <a:normAutofit fontScale="70000" lnSpcReduction="20000"/>
          </a:bodyPr>
          <a:lstStyle/>
          <a:p>
            <a:pPr marL="0" indent="0" algn="ctr">
              <a:buNone/>
            </a:pPr>
            <a:r>
              <a:rPr lang="es-ES" dirty="0">
                <a:solidFill>
                  <a:schemeClr val="bg1"/>
                </a:solidFill>
              </a:rPr>
              <a:t>Para crear carpetas </a:t>
            </a:r>
            <a:r>
              <a:rPr lang="es-ES" dirty="0" smtClean="0">
                <a:solidFill>
                  <a:schemeClr val="bg1"/>
                </a:solidFill>
              </a:rPr>
              <a:t>se debe </a:t>
            </a:r>
            <a:r>
              <a:rPr lang="es-ES" dirty="0">
                <a:solidFill>
                  <a:schemeClr val="bg1"/>
                </a:solidFill>
              </a:rPr>
              <a:t>realizar un clic derecho con el puntero del </a:t>
            </a:r>
            <a:r>
              <a:rPr lang="es-ES" dirty="0" smtClean="0">
                <a:solidFill>
                  <a:schemeClr val="bg1"/>
                </a:solidFill>
              </a:rPr>
              <a:t>ratón en </a:t>
            </a:r>
            <a:r>
              <a:rPr lang="es-ES" dirty="0">
                <a:solidFill>
                  <a:schemeClr val="bg1"/>
                </a:solidFill>
              </a:rPr>
              <a:t>la ubicación donde quiera crear la carpeta, ya sea en el </a:t>
            </a:r>
            <a:r>
              <a:rPr lang="es-ES" dirty="0" smtClean="0">
                <a:solidFill>
                  <a:schemeClr val="bg1"/>
                </a:solidFill>
              </a:rPr>
              <a:t>escritorio </a:t>
            </a:r>
            <a:r>
              <a:rPr lang="es-ES" dirty="0">
                <a:solidFill>
                  <a:schemeClr val="bg1"/>
                </a:solidFill>
              </a:rPr>
              <a:t>o en alguna otra carpeta. </a:t>
            </a:r>
          </a:p>
          <a:p>
            <a:pPr marL="0" indent="0" algn="ctr">
              <a:buNone/>
            </a:pPr>
            <a:r>
              <a:rPr lang="es-ES" dirty="0">
                <a:solidFill>
                  <a:schemeClr val="bg1"/>
                </a:solidFill>
              </a:rPr>
              <a:t>En el menú contextual </a:t>
            </a:r>
            <a:r>
              <a:rPr lang="es-ES" dirty="0" smtClean="0">
                <a:solidFill>
                  <a:schemeClr val="bg1"/>
                </a:solidFill>
              </a:rPr>
              <a:t>se selecciona </a:t>
            </a:r>
            <a:r>
              <a:rPr lang="es-ES" dirty="0">
                <a:solidFill>
                  <a:schemeClr val="bg1"/>
                </a:solidFill>
              </a:rPr>
              <a:t>la opción Nuevo, </a:t>
            </a:r>
            <a:r>
              <a:rPr lang="es-ES" dirty="0" smtClean="0">
                <a:solidFill>
                  <a:schemeClr val="bg1"/>
                </a:solidFill>
              </a:rPr>
              <a:t>se </a:t>
            </a:r>
            <a:r>
              <a:rPr lang="es-ES" dirty="0" err="1" smtClean="0">
                <a:solidFill>
                  <a:schemeClr val="bg1"/>
                </a:solidFill>
              </a:rPr>
              <a:t>despliegua</a:t>
            </a:r>
            <a:r>
              <a:rPr lang="es-ES" dirty="0" smtClean="0">
                <a:solidFill>
                  <a:schemeClr val="bg1"/>
                </a:solidFill>
              </a:rPr>
              <a:t> </a:t>
            </a:r>
            <a:r>
              <a:rPr lang="es-ES" dirty="0">
                <a:solidFill>
                  <a:schemeClr val="bg1"/>
                </a:solidFill>
              </a:rPr>
              <a:t>el submenú y </a:t>
            </a:r>
            <a:r>
              <a:rPr lang="es-ES" dirty="0" smtClean="0">
                <a:solidFill>
                  <a:schemeClr val="bg1"/>
                </a:solidFill>
              </a:rPr>
              <a:t>se hace clic </a:t>
            </a:r>
            <a:r>
              <a:rPr lang="es-ES" dirty="0">
                <a:solidFill>
                  <a:schemeClr val="bg1"/>
                </a:solidFill>
              </a:rPr>
              <a:t>con el puntero del mouse en Carpeta.</a:t>
            </a:r>
          </a:p>
          <a:p>
            <a:pPr marL="0" indent="0" algn="ctr">
              <a:buNone/>
            </a:pPr>
            <a:r>
              <a:rPr lang="es-ES" dirty="0">
                <a:solidFill>
                  <a:schemeClr val="bg1"/>
                </a:solidFill>
              </a:rPr>
              <a:t>La carpeta se creará y su nombre quedará seleccionado para que </a:t>
            </a:r>
            <a:r>
              <a:rPr lang="es-ES" dirty="0" smtClean="0">
                <a:solidFill>
                  <a:schemeClr val="bg1"/>
                </a:solidFill>
              </a:rPr>
              <a:t>ingreses </a:t>
            </a:r>
            <a:r>
              <a:rPr lang="es-ES" dirty="0">
                <a:solidFill>
                  <a:schemeClr val="bg1"/>
                </a:solidFill>
              </a:rPr>
              <a:t>el nombre que desee </a:t>
            </a:r>
            <a:r>
              <a:rPr lang="es-ES" dirty="0" smtClean="0">
                <a:solidFill>
                  <a:schemeClr val="bg1"/>
                </a:solidFill>
              </a:rPr>
              <a:t>, </a:t>
            </a:r>
            <a:r>
              <a:rPr lang="es-ES" dirty="0">
                <a:solidFill>
                  <a:schemeClr val="bg1"/>
                </a:solidFill>
              </a:rPr>
              <a:t>una vez escrito el nombre pulse ENTER.</a:t>
            </a:r>
          </a:p>
          <a:p>
            <a:pPr marL="0" indent="0" algn="ctr">
              <a:buNone/>
            </a:pPr>
            <a:r>
              <a:rPr lang="es-ES" dirty="0">
                <a:solidFill>
                  <a:schemeClr val="bg1"/>
                </a:solidFill>
              </a:rPr>
              <a:t>Si estamos situados en una ventana dentro de una carpeta, como el caso de </a:t>
            </a:r>
            <a:r>
              <a:rPr lang="es-ES" dirty="0" smtClean="0">
                <a:solidFill>
                  <a:schemeClr val="bg1"/>
                </a:solidFill>
              </a:rPr>
              <a:t>documentos</a:t>
            </a:r>
            <a:r>
              <a:rPr lang="es-ES" dirty="0">
                <a:solidFill>
                  <a:schemeClr val="bg1"/>
                </a:solidFill>
              </a:rPr>
              <a:t>, un procedimiento alternativo es presionar desde el menú de Archivo, en donde se seleccionará el ítem Nuevo y, finalmente la opción Carpeta, la carpeta se creará y su nombre quedará seleccionado para que ingrese el nombre que </a:t>
            </a:r>
            <a:r>
              <a:rPr lang="es-ES" dirty="0" smtClean="0">
                <a:solidFill>
                  <a:schemeClr val="bg1"/>
                </a:solidFill>
              </a:rPr>
              <a:t>desee, </a:t>
            </a:r>
            <a:r>
              <a:rPr lang="es-ES" dirty="0">
                <a:solidFill>
                  <a:schemeClr val="bg1"/>
                </a:solidFill>
              </a:rPr>
              <a:t>una vez escrito el nombre </a:t>
            </a:r>
            <a:r>
              <a:rPr lang="es-ES" dirty="0" smtClean="0">
                <a:solidFill>
                  <a:schemeClr val="bg1"/>
                </a:solidFill>
              </a:rPr>
              <a:t>pulsar  </a:t>
            </a:r>
            <a:r>
              <a:rPr lang="es-ES" dirty="0">
                <a:solidFill>
                  <a:schemeClr val="bg1"/>
                </a:solidFill>
              </a:rPr>
              <a:t>ENTER. </a:t>
            </a:r>
          </a:p>
        </p:txBody>
      </p:sp>
    </p:spTree>
    <p:extLst>
      <p:ext uri="{BB962C8B-B14F-4D97-AF65-F5344CB8AC3E}">
        <p14:creationId xmlns:p14="http://schemas.microsoft.com/office/powerpoint/2010/main" val="2230484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0" indent="0"/>
            <a:r>
              <a:rPr lang="es-ES" dirty="0" smtClean="0">
                <a:solidFill>
                  <a:schemeClr val="bg1"/>
                </a:solidFill>
              </a:rPr>
              <a:t>Papelera de reciclaje</a:t>
            </a:r>
            <a:endParaRPr lang="es-ES" dirty="0">
              <a:solidFill>
                <a:schemeClr val="bg1"/>
              </a:solidFill>
            </a:endParaRPr>
          </a:p>
        </p:txBody>
      </p:sp>
      <p:sp>
        <p:nvSpPr>
          <p:cNvPr id="3" name="2 Marcador de contenido"/>
          <p:cNvSpPr>
            <a:spLocks noGrp="1"/>
          </p:cNvSpPr>
          <p:nvPr>
            <p:ph idx="1"/>
          </p:nvPr>
        </p:nvSpPr>
        <p:spPr/>
        <p:txBody>
          <a:bodyPr>
            <a:normAutofit fontScale="92500" lnSpcReduction="20000"/>
          </a:bodyPr>
          <a:lstStyle/>
          <a:p>
            <a:pPr marL="0" indent="0" algn="ctr">
              <a:buNone/>
            </a:pPr>
            <a:r>
              <a:rPr lang="es-ES" dirty="0">
                <a:solidFill>
                  <a:schemeClr val="bg1"/>
                </a:solidFill>
              </a:rPr>
              <a:t>Al eliminar un archivo que se encuentra en la unidad C: este va directamente a la papelera de reciclaje en donde podemos eliminar por completo el archivo o recuperarlo</a:t>
            </a:r>
            <a:r>
              <a:rPr lang="es-ES" dirty="0" smtClean="0">
                <a:solidFill>
                  <a:schemeClr val="bg1"/>
                </a:solidFill>
              </a:rPr>
              <a:t>.</a:t>
            </a:r>
          </a:p>
          <a:p>
            <a:pPr marL="0" indent="0" algn="ctr">
              <a:buNone/>
            </a:pPr>
            <a:r>
              <a:rPr lang="es-ES" dirty="0" smtClean="0">
                <a:solidFill>
                  <a:schemeClr val="bg1"/>
                </a:solidFill>
              </a:rPr>
              <a:t>Para </a:t>
            </a:r>
            <a:r>
              <a:rPr lang="es-ES" dirty="0">
                <a:solidFill>
                  <a:schemeClr val="bg1"/>
                </a:solidFill>
              </a:rPr>
              <a:t>recuperar un archivo </a:t>
            </a:r>
            <a:r>
              <a:rPr lang="es-ES" dirty="0" err="1">
                <a:solidFill>
                  <a:schemeClr val="bg1"/>
                </a:solidFill>
              </a:rPr>
              <a:t>ó</a:t>
            </a:r>
            <a:r>
              <a:rPr lang="es-ES" dirty="0">
                <a:solidFill>
                  <a:schemeClr val="bg1"/>
                </a:solidFill>
              </a:rPr>
              <a:t> una carpeta que fue eliminada se debe seleccionar el archivo que desee recuperar y dar clic con el botón derecho del mouse, enseguida aparecerá un menú de opciones, dar clic con el botón izquierdo en la opción Restaurar, al realizar esto el archivo regresa al lugar de origen del que fue eliminado.</a:t>
            </a:r>
          </a:p>
        </p:txBody>
      </p:sp>
    </p:spTree>
    <p:extLst>
      <p:ext uri="{BB962C8B-B14F-4D97-AF65-F5344CB8AC3E}">
        <p14:creationId xmlns:p14="http://schemas.microsoft.com/office/powerpoint/2010/main" val="3296614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solidFill>
                  <a:schemeClr val="bg1"/>
                </a:solidFill>
              </a:rPr>
              <a:t>El </a:t>
            </a:r>
            <a:r>
              <a:rPr lang="es-ES" dirty="0" smtClean="0">
                <a:solidFill>
                  <a:schemeClr val="bg1"/>
                </a:solidFill>
              </a:rPr>
              <a:t>explorador o administrador de archivos</a:t>
            </a:r>
            <a:endParaRPr lang="es-ES" dirty="0">
              <a:solidFill>
                <a:schemeClr val="bg1"/>
              </a:solidFill>
            </a:endParaRPr>
          </a:p>
        </p:txBody>
      </p:sp>
      <p:sp>
        <p:nvSpPr>
          <p:cNvPr id="3" name="2 Marcador de contenido"/>
          <p:cNvSpPr>
            <a:spLocks noGrp="1"/>
          </p:cNvSpPr>
          <p:nvPr>
            <p:ph idx="1"/>
          </p:nvPr>
        </p:nvSpPr>
        <p:spPr/>
        <p:txBody>
          <a:bodyPr>
            <a:normAutofit fontScale="77500" lnSpcReduction="20000"/>
          </a:bodyPr>
          <a:lstStyle/>
          <a:p>
            <a:pPr marL="0" indent="0" algn="ctr">
              <a:buNone/>
            </a:pPr>
            <a:r>
              <a:rPr lang="es-ES" dirty="0">
                <a:solidFill>
                  <a:schemeClr val="bg1"/>
                </a:solidFill>
              </a:rPr>
              <a:t>El Explorador es una herramienta indispensable en un Sistema Operativo ya que con ella podemos organizar y controlar los archivos y carpetas de los distintos sistemas de almacenamiento que dispongamos, como puede ser el disco duro, la disquetera, </a:t>
            </a:r>
            <a:r>
              <a:rPr lang="es-ES" dirty="0" smtClean="0">
                <a:solidFill>
                  <a:schemeClr val="bg1"/>
                </a:solidFill>
              </a:rPr>
              <a:t>etc.</a:t>
            </a:r>
          </a:p>
          <a:p>
            <a:pPr algn="ctr"/>
            <a:endParaRPr lang="es-ES" dirty="0">
              <a:solidFill>
                <a:schemeClr val="bg1"/>
              </a:solidFill>
            </a:endParaRPr>
          </a:p>
          <a:p>
            <a:pPr marL="0" indent="0" algn="ctr">
              <a:buNone/>
            </a:pPr>
            <a:r>
              <a:rPr lang="es-ES" dirty="0" smtClean="0">
                <a:solidFill>
                  <a:schemeClr val="bg1"/>
                </a:solidFill>
              </a:rPr>
              <a:t>El </a:t>
            </a:r>
            <a:r>
              <a:rPr lang="es-ES" dirty="0">
                <a:solidFill>
                  <a:schemeClr val="bg1"/>
                </a:solidFill>
              </a:rPr>
              <a:t>Explorador de Windows también es conocido como el Administrador de Archivos. A través de él podemos, por ejemplo, ver, eliminar, copiar o mover archivos y carpetas</a:t>
            </a:r>
            <a:r>
              <a:rPr lang="es-ES" dirty="0" smtClean="0">
                <a:solidFill>
                  <a:schemeClr val="bg1"/>
                </a:solidFill>
              </a:rPr>
              <a:t>.</a:t>
            </a:r>
          </a:p>
          <a:p>
            <a:pPr algn="ctr"/>
            <a:endParaRPr lang="es-ES" dirty="0" smtClean="0">
              <a:solidFill>
                <a:schemeClr val="bg1"/>
              </a:solidFill>
            </a:endParaRPr>
          </a:p>
          <a:p>
            <a:pPr marL="0" indent="0" algn="ctr">
              <a:buNone/>
            </a:pPr>
            <a:r>
              <a:rPr lang="es-ES" dirty="0" smtClean="0">
                <a:solidFill>
                  <a:schemeClr val="bg1"/>
                </a:solidFill>
              </a:rPr>
              <a:t>Esta </a:t>
            </a:r>
            <a:r>
              <a:rPr lang="es-ES" dirty="0">
                <a:solidFill>
                  <a:schemeClr val="bg1"/>
                </a:solidFill>
              </a:rPr>
              <a:t>ventana es similar a la que encontrarás al abrir el explorador de Windows, puede que cambie ya que la podemos configurar a nuestro gusto.</a:t>
            </a:r>
            <a:endParaRPr lang="es-ES" dirty="0" smtClean="0">
              <a:solidFill>
                <a:schemeClr val="bg1"/>
              </a:solidFill>
              <a:effectLst/>
            </a:endParaRPr>
          </a:p>
          <a:p>
            <a:pPr algn="ctr"/>
            <a:endParaRPr lang="es-ES" dirty="0">
              <a:solidFill>
                <a:schemeClr val="bg1"/>
              </a:solidFill>
            </a:endParaRPr>
          </a:p>
        </p:txBody>
      </p:sp>
    </p:spTree>
    <p:extLst>
      <p:ext uri="{BB962C8B-B14F-4D97-AF65-F5344CB8AC3E}">
        <p14:creationId xmlns:p14="http://schemas.microsoft.com/office/powerpoint/2010/main" val="2200603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bg1"/>
                </a:solidFill>
              </a:rPr>
              <a:t>Los directorios</a:t>
            </a:r>
            <a:endParaRPr lang="es-ES" dirty="0">
              <a:solidFill>
                <a:schemeClr val="bg1"/>
              </a:solidFill>
            </a:endParaRPr>
          </a:p>
        </p:txBody>
      </p:sp>
      <p:sp>
        <p:nvSpPr>
          <p:cNvPr id="3" name="2 Marcador de contenido"/>
          <p:cNvSpPr>
            <a:spLocks noGrp="1"/>
          </p:cNvSpPr>
          <p:nvPr>
            <p:ph idx="1"/>
          </p:nvPr>
        </p:nvSpPr>
        <p:spPr/>
        <p:txBody>
          <a:bodyPr>
            <a:normAutofit fontScale="70000" lnSpcReduction="20000"/>
          </a:bodyPr>
          <a:lstStyle/>
          <a:p>
            <a:pPr marL="0" indent="0" algn="ctr">
              <a:buNone/>
            </a:pPr>
            <a:r>
              <a:rPr lang="es-ES" dirty="0" smtClean="0">
                <a:solidFill>
                  <a:schemeClr val="bg1"/>
                </a:solidFill>
              </a:rPr>
              <a:t>El </a:t>
            </a:r>
            <a:r>
              <a:rPr lang="es-ES" dirty="0">
                <a:solidFill>
                  <a:schemeClr val="bg1"/>
                </a:solidFill>
              </a:rPr>
              <a:t>almacenamiento de los archivos en un disco se fundamenta en una estructura llamada de directorios y subdirectorios. Dentro de cada directorio puede haber subdirectorios y archivos, y dentro de cada subdirectorio, se puede volver a repetir la misma estructura. </a:t>
            </a:r>
            <a:endParaRPr lang="es-ES" dirty="0" smtClean="0">
              <a:solidFill>
                <a:schemeClr val="bg1"/>
              </a:solidFill>
            </a:endParaRPr>
          </a:p>
          <a:p>
            <a:pPr marL="0" indent="0" algn="ctr">
              <a:buNone/>
            </a:pPr>
            <a:r>
              <a:rPr lang="es-ES" dirty="0" smtClean="0">
                <a:solidFill>
                  <a:schemeClr val="bg1"/>
                </a:solidFill>
              </a:rPr>
              <a:t>Lo </a:t>
            </a:r>
            <a:r>
              <a:rPr lang="es-ES" dirty="0">
                <a:solidFill>
                  <a:schemeClr val="bg1"/>
                </a:solidFill>
              </a:rPr>
              <a:t>que aparece ante </a:t>
            </a:r>
            <a:r>
              <a:rPr lang="es-ES" dirty="0" smtClean="0">
                <a:solidFill>
                  <a:schemeClr val="bg1"/>
                </a:solidFill>
              </a:rPr>
              <a:t>nosotros y </a:t>
            </a:r>
            <a:r>
              <a:rPr lang="es-ES" dirty="0">
                <a:solidFill>
                  <a:schemeClr val="bg1"/>
                </a:solidFill>
              </a:rPr>
              <a:t>lo que </a:t>
            </a:r>
            <a:r>
              <a:rPr lang="es-ES" dirty="0" smtClean="0">
                <a:solidFill>
                  <a:schemeClr val="bg1"/>
                </a:solidFill>
              </a:rPr>
              <a:t>podemos manejar</a:t>
            </a:r>
            <a:r>
              <a:rPr lang="es-ES" dirty="0">
                <a:solidFill>
                  <a:schemeClr val="bg1"/>
                </a:solidFill>
              </a:rPr>
              <a:t>, son las </a:t>
            </a:r>
            <a:r>
              <a:rPr lang="es-ES" dirty="0" smtClean="0">
                <a:solidFill>
                  <a:schemeClr val="bg1"/>
                </a:solidFill>
              </a:rPr>
              <a:t>carpetas. Cada </a:t>
            </a:r>
            <a:r>
              <a:rPr lang="es-ES" dirty="0">
                <a:solidFill>
                  <a:schemeClr val="bg1"/>
                </a:solidFill>
              </a:rPr>
              <a:t>directorio es una carpeta que se abre en una ventana. Dentro de ella se encuentran los iconos que representan subcarpetas (subdirectorios) y archivos. </a:t>
            </a:r>
          </a:p>
          <a:p>
            <a:pPr marL="0" indent="0" algn="ctr">
              <a:buNone/>
            </a:pPr>
            <a:r>
              <a:rPr lang="es-ES" dirty="0">
                <a:solidFill>
                  <a:schemeClr val="bg1"/>
                </a:solidFill>
              </a:rPr>
              <a:t> </a:t>
            </a:r>
          </a:p>
          <a:p>
            <a:pPr marL="0" indent="0" algn="ctr">
              <a:buNone/>
            </a:pPr>
            <a:r>
              <a:rPr lang="es-ES" dirty="0">
                <a:solidFill>
                  <a:schemeClr val="bg1"/>
                </a:solidFill>
              </a:rPr>
              <a:t>A su </a:t>
            </a:r>
            <a:r>
              <a:rPr lang="es-ES" dirty="0" smtClean="0">
                <a:solidFill>
                  <a:schemeClr val="bg1"/>
                </a:solidFill>
              </a:rPr>
              <a:t>vez se puede </a:t>
            </a:r>
            <a:r>
              <a:rPr lang="es-ES" dirty="0">
                <a:solidFill>
                  <a:schemeClr val="bg1"/>
                </a:solidFill>
              </a:rPr>
              <a:t>almacenar otros objetos, como archivos individuales, otras carpetas y accesos directos; y los archivos y documentos aparecen como iconos dentro de ella. Mover objetos dentro o fuera de carpetas es tan simple como arrastrarlos con el </a:t>
            </a:r>
            <a:r>
              <a:rPr lang="es-ES" dirty="0" smtClean="0">
                <a:solidFill>
                  <a:schemeClr val="bg1"/>
                </a:solidFill>
              </a:rPr>
              <a:t>ratón. </a:t>
            </a:r>
            <a:r>
              <a:rPr lang="es-ES" dirty="0">
                <a:solidFill>
                  <a:schemeClr val="bg1"/>
                </a:solidFill>
              </a:rPr>
              <a:t>Además, pueden ser depositados como iconos directamente sobre el Escritorio.</a:t>
            </a:r>
          </a:p>
        </p:txBody>
      </p:sp>
    </p:spTree>
    <p:extLst>
      <p:ext uri="{BB962C8B-B14F-4D97-AF65-F5344CB8AC3E}">
        <p14:creationId xmlns:p14="http://schemas.microsoft.com/office/powerpoint/2010/main" val="3817588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ES" dirty="0" smtClean="0">
                <a:solidFill>
                  <a:schemeClr val="bg1"/>
                </a:solidFill>
              </a:rPr>
              <a:t>Documentos, imágenes, y música</a:t>
            </a:r>
            <a:endParaRPr lang="es-ES" dirty="0">
              <a:solidFill>
                <a:schemeClr val="bg1"/>
              </a:solidFill>
            </a:endParaRPr>
          </a:p>
        </p:txBody>
      </p:sp>
      <p:sp>
        <p:nvSpPr>
          <p:cNvPr id="3" name="2 Marcador de contenido"/>
          <p:cNvSpPr>
            <a:spLocks noGrp="1"/>
          </p:cNvSpPr>
          <p:nvPr>
            <p:ph idx="1"/>
          </p:nvPr>
        </p:nvSpPr>
        <p:spPr/>
        <p:txBody>
          <a:bodyPr>
            <a:normAutofit fontScale="77500" lnSpcReduction="20000"/>
          </a:bodyPr>
          <a:lstStyle/>
          <a:p>
            <a:pPr marL="0" indent="0" algn="ctr">
              <a:buNone/>
            </a:pPr>
            <a:r>
              <a:rPr lang="es-ES" dirty="0">
                <a:solidFill>
                  <a:schemeClr val="bg1"/>
                </a:solidFill>
              </a:rPr>
              <a:t>Windows XP cuenta con varias carpetas personales donde cada usuario puede ordenar sus documentos, imágenes y archivos en general. La utilidad de estas carpetas radica en que serán las predeterminadas por los diferentes programas a la hora de guardar los archivos. Por otra parte, el usuario principiante siempre puede llegar a ellas a través del menú Inicio, sin necesidad de configurar ningún otro elemento.</a:t>
            </a:r>
          </a:p>
          <a:p>
            <a:pPr marL="0" indent="0" algn="ctr">
              <a:buNone/>
            </a:pPr>
            <a:endParaRPr lang="es-ES" dirty="0">
              <a:solidFill>
                <a:schemeClr val="bg1"/>
              </a:solidFill>
            </a:endParaRPr>
          </a:p>
          <a:p>
            <a:pPr marL="0" indent="0" algn="ctr">
              <a:buNone/>
            </a:pPr>
            <a:r>
              <a:rPr lang="es-ES" dirty="0">
                <a:solidFill>
                  <a:schemeClr val="bg1"/>
                </a:solidFill>
              </a:rPr>
              <a:t>En el menú Inicio, están los accesos directos a las carpetas personales, que son </a:t>
            </a:r>
            <a:r>
              <a:rPr lang="es-ES" dirty="0" smtClean="0">
                <a:solidFill>
                  <a:schemeClr val="bg1"/>
                </a:solidFill>
              </a:rPr>
              <a:t>documentos</a:t>
            </a:r>
            <a:r>
              <a:rPr lang="es-ES" dirty="0">
                <a:solidFill>
                  <a:schemeClr val="bg1"/>
                </a:solidFill>
              </a:rPr>
              <a:t>, </a:t>
            </a:r>
            <a:r>
              <a:rPr lang="es-ES" dirty="0" smtClean="0">
                <a:solidFill>
                  <a:schemeClr val="bg1"/>
                </a:solidFill>
              </a:rPr>
              <a:t>imágenes y música</a:t>
            </a:r>
            <a:r>
              <a:rPr lang="es-ES" dirty="0">
                <a:solidFill>
                  <a:schemeClr val="bg1"/>
                </a:solidFill>
              </a:rPr>
              <a:t>. Si hace clic en cualquiera de ellas, se abrirán ventanas que mostrarán su contenido. </a:t>
            </a:r>
          </a:p>
        </p:txBody>
      </p:sp>
    </p:spTree>
    <p:extLst>
      <p:ext uri="{BB962C8B-B14F-4D97-AF65-F5344CB8AC3E}">
        <p14:creationId xmlns:p14="http://schemas.microsoft.com/office/powerpoint/2010/main" val="599404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ES" dirty="0" smtClean="0">
                <a:solidFill>
                  <a:schemeClr val="bg1"/>
                </a:solidFill>
              </a:rPr>
              <a:t>Los archivos</a:t>
            </a:r>
            <a:endParaRPr lang="es-ES" dirty="0">
              <a:solidFill>
                <a:schemeClr val="bg1"/>
              </a:solidFill>
            </a:endParaRPr>
          </a:p>
        </p:txBody>
      </p:sp>
      <p:sp>
        <p:nvSpPr>
          <p:cNvPr id="3" name="2 Marcador de contenido"/>
          <p:cNvSpPr>
            <a:spLocks noGrp="1"/>
          </p:cNvSpPr>
          <p:nvPr>
            <p:ph idx="1"/>
          </p:nvPr>
        </p:nvSpPr>
        <p:spPr/>
        <p:txBody>
          <a:bodyPr>
            <a:normAutofit fontScale="85000" lnSpcReduction="20000"/>
          </a:bodyPr>
          <a:lstStyle/>
          <a:p>
            <a:pPr marL="0" indent="0" algn="ctr">
              <a:buNone/>
            </a:pPr>
            <a:r>
              <a:rPr lang="es-ES" dirty="0" smtClean="0">
                <a:solidFill>
                  <a:schemeClr val="bg1"/>
                </a:solidFill>
              </a:rPr>
              <a:t>Lo primero que se debe recordar es que cada archivo es un objeto y, como tal, tiene un menú contextual con el que se realiza la mayoría de las tareas. Al seleccionar un archivo en una ventana y hacer clic derecho, se abre un menú con las opciones Cortar, Copiar, Crear acceso directo. Eliminar y Cambiar nombre, además de otras que se verán más adelante. </a:t>
            </a:r>
            <a:endParaRPr lang="es-ES" dirty="0" smtClean="0">
              <a:solidFill>
                <a:schemeClr val="bg1"/>
              </a:solidFill>
            </a:endParaRPr>
          </a:p>
          <a:p>
            <a:pPr marL="0" indent="0" algn="ctr">
              <a:buNone/>
            </a:pPr>
            <a:r>
              <a:rPr lang="es-ES" dirty="0" smtClean="0">
                <a:solidFill>
                  <a:schemeClr val="bg1"/>
                </a:solidFill>
              </a:rPr>
              <a:t>El </a:t>
            </a:r>
            <a:r>
              <a:rPr lang="es-ES" dirty="0" smtClean="0">
                <a:solidFill>
                  <a:schemeClr val="bg1"/>
                </a:solidFill>
              </a:rPr>
              <a:t>segundo factor que se debe tener en cuenta es que el criterio es primero seleccionar el objeto sobre el que se va a trabajar y luego accionar sobre él. Para seleccionar un elemento con el </a:t>
            </a:r>
            <a:r>
              <a:rPr lang="es-ES" dirty="0" smtClean="0">
                <a:solidFill>
                  <a:schemeClr val="bg1"/>
                </a:solidFill>
              </a:rPr>
              <a:t>ratón, </a:t>
            </a:r>
            <a:r>
              <a:rPr lang="es-ES" dirty="0" smtClean="0">
                <a:solidFill>
                  <a:schemeClr val="bg1"/>
                </a:solidFill>
              </a:rPr>
              <a:t>sólo hay que hacer clic sobre él. </a:t>
            </a:r>
            <a:endParaRPr lang="es-ES" dirty="0">
              <a:solidFill>
                <a:schemeClr val="bg1"/>
              </a:solidFill>
            </a:endParaRPr>
          </a:p>
        </p:txBody>
      </p:sp>
    </p:spTree>
    <p:extLst>
      <p:ext uri="{BB962C8B-B14F-4D97-AF65-F5344CB8AC3E}">
        <p14:creationId xmlns:p14="http://schemas.microsoft.com/office/powerpoint/2010/main" val="3996635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0" indent="0"/>
            <a:r>
              <a:rPr lang="es-ES" dirty="0">
                <a:solidFill>
                  <a:schemeClr val="bg1"/>
                </a:solidFill>
              </a:rPr>
              <a:t>¿Cuánto ocupa un archivo?</a:t>
            </a:r>
            <a:endParaRPr lang="es-ES" dirty="0">
              <a:solidFill>
                <a:schemeClr val="bg1"/>
              </a:solidFill>
            </a:endParaRPr>
          </a:p>
        </p:txBody>
      </p:sp>
      <p:sp>
        <p:nvSpPr>
          <p:cNvPr id="3" name="2 Marcador de contenido"/>
          <p:cNvSpPr>
            <a:spLocks noGrp="1"/>
          </p:cNvSpPr>
          <p:nvPr>
            <p:ph idx="1"/>
          </p:nvPr>
        </p:nvSpPr>
        <p:spPr>
          <a:xfrm>
            <a:off x="457200" y="1600200"/>
            <a:ext cx="8229600" cy="4925144"/>
          </a:xfrm>
        </p:spPr>
        <p:txBody>
          <a:bodyPr>
            <a:normAutofit fontScale="70000" lnSpcReduction="20000"/>
          </a:bodyPr>
          <a:lstStyle/>
          <a:p>
            <a:pPr marL="0" indent="0" algn="ctr">
              <a:buNone/>
            </a:pPr>
            <a:r>
              <a:rPr lang="es-ES" sz="2900" b="1" dirty="0" smtClean="0">
                <a:solidFill>
                  <a:schemeClr val="bg1"/>
                </a:solidFill>
              </a:rPr>
              <a:t>El </a:t>
            </a:r>
            <a:r>
              <a:rPr lang="es-ES" sz="2900" b="1" dirty="0">
                <a:solidFill>
                  <a:schemeClr val="bg1"/>
                </a:solidFill>
              </a:rPr>
              <a:t>Byte es la unidad básica de almacenamiento en informática</a:t>
            </a:r>
            <a:r>
              <a:rPr lang="es-ES" sz="2900" dirty="0">
                <a:solidFill>
                  <a:schemeClr val="bg1"/>
                </a:solidFill>
              </a:rPr>
              <a:t> (como el metro es de la longitud). Nos sirve para saber lo que ocupa un documento o cualquier </a:t>
            </a:r>
            <a:r>
              <a:rPr lang="es-ES" sz="2900" dirty="0" smtClean="0">
                <a:solidFill>
                  <a:schemeClr val="bg1"/>
                </a:solidFill>
              </a:rPr>
              <a:t>programa.</a:t>
            </a:r>
            <a:r>
              <a:rPr lang="es-ES" sz="2900" dirty="0">
                <a:solidFill>
                  <a:schemeClr val="bg1"/>
                </a:solidFill>
              </a:rPr>
              <a:t/>
            </a:r>
            <a:br>
              <a:rPr lang="es-ES" sz="2900" dirty="0">
                <a:solidFill>
                  <a:schemeClr val="bg1"/>
                </a:solidFill>
              </a:rPr>
            </a:br>
            <a:r>
              <a:rPr lang="es-ES" sz="2900" dirty="0">
                <a:solidFill>
                  <a:schemeClr val="bg1"/>
                </a:solidFill>
              </a:rPr>
              <a:t/>
            </a:r>
            <a:br>
              <a:rPr lang="es-ES" sz="2900" dirty="0">
                <a:solidFill>
                  <a:schemeClr val="bg1"/>
                </a:solidFill>
              </a:rPr>
            </a:br>
            <a:r>
              <a:rPr lang="es-ES" sz="2900" dirty="0">
                <a:solidFill>
                  <a:schemeClr val="bg1"/>
                </a:solidFill>
              </a:rPr>
              <a:t> Puedo saber cuantos bytes tiene un documento o lo que es lo mismo, cuantos bytes necesitaré para </a:t>
            </a:r>
            <a:r>
              <a:rPr lang="es-ES" sz="2900" dirty="0" smtClean="0">
                <a:solidFill>
                  <a:schemeClr val="bg1"/>
                </a:solidFill>
              </a:rPr>
              <a:t>almacenarlo.</a:t>
            </a:r>
            <a:r>
              <a:rPr lang="es-ES" sz="2900" dirty="0">
                <a:solidFill>
                  <a:schemeClr val="bg1"/>
                </a:solidFill>
              </a:rPr>
              <a:t/>
            </a:r>
            <a:br>
              <a:rPr lang="es-ES" sz="2900" dirty="0">
                <a:solidFill>
                  <a:schemeClr val="bg1"/>
                </a:solidFill>
              </a:rPr>
            </a:br>
            <a:r>
              <a:rPr lang="es-ES" sz="2900" dirty="0">
                <a:solidFill>
                  <a:schemeClr val="bg1"/>
                </a:solidFill>
              </a:rPr>
              <a:t/>
            </a:r>
            <a:br>
              <a:rPr lang="es-ES" sz="2900" dirty="0">
                <a:solidFill>
                  <a:schemeClr val="bg1"/>
                </a:solidFill>
              </a:rPr>
            </a:br>
            <a:r>
              <a:rPr lang="es-ES" sz="2900" dirty="0">
                <a:solidFill>
                  <a:schemeClr val="bg1"/>
                </a:solidFill>
              </a:rPr>
              <a:t> Como esta unidad es muy pequeña se suelen utilizar múltiplos de ella:</a:t>
            </a:r>
            <a:br>
              <a:rPr lang="es-ES" sz="2900" dirty="0">
                <a:solidFill>
                  <a:schemeClr val="bg1"/>
                </a:solidFill>
              </a:rPr>
            </a:br>
            <a:r>
              <a:rPr lang="es-ES" sz="2900" dirty="0">
                <a:solidFill>
                  <a:schemeClr val="bg1"/>
                </a:solidFill>
              </a:rPr>
              <a:t/>
            </a:r>
            <a:br>
              <a:rPr lang="es-ES" sz="2900" dirty="0">
                <a:solidFill>
                  <a:schemeClr val="bg1"/>
                </a:solidFill>
              </a:rPr>
            </a:br>
            <a:r>
              <a:rPr lang="es-ES" sz="2900" dirty="0">
                <a:solidFill>
                  <a:schemeClr val="bg1"/>
                </a:solidFill>
              </a:rPr>
              <a:t>  1 Byte = 8 bits (una letra, un número o un espacio en blanco en un documento)</a:t>
            </a:r>
          </a:p>
          <a:p>
            <a:pPr marL="0" indent="0" algn="ctr">
              <a:buNone/>
            </a:pPr>
            <a:r>
              <a:rPr lang="es-ES" dirty="0">
                <a:solidFill>
                  <a:schemeClr val="bg1"/>
                </a:solidFill>
              </a:rPr>
              <a:t>1 kilobyte = 1024 bytes </a:t>
            </a:r>
            <a:br>
              <a:rPr lang="es-ES" dirty="0">
                <a:solidFill>
                  <a:schemeClr val="bg1"/>
                </a:solidFill>
              </a:rPr>
            </a:br>
            <a:r>
              <a:rPr lang="es-ES" dirty="0">
                <a:solidFill>
                  <a:schemeClr val="bg1"/>
                </a:solidFill>
              </a:rPr>
              <a:t>  1 Megabyte = 1024 Kilobytes </a:t>
            </a:r>
            <a:br>
              <a:rPr lang="es-ES" dirty="0">
                <a:solidFill>
                  <a:schemeClr val="bg1"/>
                </a:solidFill>
              </a:rPr>
            </a:br>
            <a:r>
              <a:rPr lang="es-ES" dirty="0">
                <a:solidFill>
                  <a:schemeClr val="bg1"/>
                </a:solidFill>
              </a:rPr>
              <a:t>  1 </a:t>
            </a:r>
            <a:r>
              <a:rPr lang="es-ES" dirty="0" err="1">
                <a:solidFill>
                  <a:schemeClr val="bg1"/>
                </a:solidFill>
              </a:rPr>
              <a:t>Gigabye</a:t>
            </a:r>
            <a:r>
              <a:rPr lang="es-ES" dirty="0">
                <a:solidFill>
                  <a:schemeClr val="bg1"/>
                </a:solidFill>
              </a:rPr>
              <a:t> = 1024 Megabytes</a:t>
            </a:r>
            <a:br>
              <a:rPr lang="es-ES" dirty="0">
                <a:solidFill>
                  <a:schemeClr val="bg1"/>
                </a:solidFill>
              </a:rPr>
            </a:br>
            <a:r>
              <a:rPr lang="es-ES" dirty="0">
                <a:solidFill>
                  <a:schemeClr val="bg1"/>
                </a:solidFill>
              </a:rPr>
              <a:t/>
            </a:r>
            <a:br>
              <a:rPr lang="es-ES" dirty="0">
                <a:solidFill>
                  <a:schemeClr val="bg1"/>
                </a:solidFill>
              </a:rPr>
            </a:br>
            <a:r>
              <a:rPr lang="es-ES" dirty="0">
                <a:solidFill>
                  <a:schemeClr val="bg1"/>
                </a:solidFill>
              </a:rPr>
              <a:t>U</a:t>
            </a:r>
            <a:r>
              <a:rPr lang="es-ES" dirty="0" smtClean="0">
                <a:solidFill>
                  <a:schemeClr val="bg1"/>
                </a:solidFill>
              </a:rPr>
              <a:t>n </a:t>
            </a:r>
            <a:r>
              <a:rPr lang="es-ES" dirty="0">
                <a:solidFill>
                  <a:schemeClr val="bg1"/>
                </a:solidFill>
              </a:rPr>
              <a:t>documento que ocupa 1Mb estará formado por 1024 números, letras, símbolos o espacios en blanco</a:t>
            </a:r>
            <a:r>
              <a:rPr lang="es-ES" dirty="0" smtClean="0">
                <a:solidFill>
                  <a:schemeClr val="bg1"/>
                </a:solidFill>
              </a:rPr>
              <a:t>.</a:t>
            </a:r>
          </a:p>
          <a:p>
            <a:pPr marL="0" indent="0" algn="ctr">
              <a:buNone/>
            </a:pPr>
            <a:r>
              <a:rPr lang="es-ES" dirty="0" smtClean="0">
                <a:solidFill>
                  <a:schemeClr val="bg1"/>
                </a:solidFill>
              </a:rPr>
              <a:t>Un documento que formado por 1000 caracteres  ocupará 1000 bytes.</a:t>
            </a:r>
            <a:endParaRPr lang="es-ES" dirty="0">
              <a:solidFill>
                <a:schemeClr val="bg1"/>
              </a:solidFill>
            </a:endParaRPr>
          </a:p>
        </p:txBody>
      </p:sp>
    </p:spTree>
    <p:extLst>
      <p:ext uri="{BB962C8B-B14F-4D97-AF65-F5344CB8AC3E}">
        <p14:creationId xmlns:p14="http://schemas.microsoft.com/office/powerpoint/2010/main" val="3244112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ES" dirty="0" smtClean="0">
                <a:solidFill>
                  <a:schemeClr val="bg1"/>
                </a:solidFill>
              </a:rPr>
              <a:t>Mover o copiar archivos</a:t>
            </a:r>
            <a:endParaRPr lang="es-ES" dirty="0">
              <a:solidFill>
                <a:schemeClr val="bg1"/>
              </a:solidFill>
            </a:endParaRPr>
          </a:p>
        </p:txBody>
      </p:sp>
      <p:sp>
        <p:nvSpPr>
          <p:cNvPr id="3" name="2 Marcador de contenido"/>
          <p:cNvSpPr>
            <a:spLocks noGrp="1"/>
          </p:cNvSpPr>
          <p:nvPr>
            <p:ph idx="1"/>
          </p:nvPr>
        </p:nvSpPr>
        <p:spPr/>
        <p:txBody>
          <a:bodyPr>
            <a:normAutofit fontScale="70000" lnSpcReduction="20000"/>
          </a:bodyPr>
          <a:lstStyle/>
          <a:p>
            <a:pPr lvl="0"/>
            <a:r>
              <a:rPr lang="es-ES" dirty="0" smtClean="0">
                <a:solidFill>
                  <a:schemeClr val="bg1"/>
                </a:solidFill>
              </a:rPr>
              <a:t>Abrir el </a:t>
            </a:r>
            <a:r>
              <a:rPr lang="es-ES" dirty="0">
                <a:solidFill>
                  <a:schemeClr val="bg1"/>
                </a:solidFill>
              </a:rPr>
              <a:t>Explorador de Windows o una ventana de carpeta y ubique el archivo que va a mover. </a:t>
            </a:r>
          </a:p>
          <a:p>
            <a:pPr lvl="0"/>
            <a:r>
              <a:rPr lang="es-ES" dirty="0" smtClean="0">
                <a:solidFill>
                  <a:schemeClr val="bg1"/>
                </a:solidFill>
              </a:rPr>
              <a:t>Abrir </a:t>
            </a:r>
            <a:r>
              <a:rPr lang="es-ES" dirty="0">
                <a:solidFill>
                  <a:schemeClr val="bg1"/>
                </a:solidFill>
              </a:rPr>
              <a:t>otra ventana de carpeta o Explorador y </a:t>
            </a:r>
            <a:r>
              <a:rPr lang="es-ES" dirty="0" smtClean="0">
                <a:solidFill>
                  <a:schemeClr val="bg1"/>
                </a:solidFill>
              </a:rPr>
              <a:t>mover hacia </a:t>
            </a:r>
            <a:r>
              <a:rPr lang="es-ES" dirty="0">
                <a:solidFill>
                  <a:schemeClr val="bg1"/>
                </a:solidFill>
              </a:rPr>
              <a:t>la carpeta en la que va a ir el archivo.</a:t>
            </a:r>
          </a:p>
          <a:p>
            <a:pPr lvl="0"/>
            <a:r>
              <a:rPr lang="es-ES" dirty="0" smtClean="0">
                <a:solidFill>
                  <a:schemeClr val="bg1"/>
                </a:solidFill>
              </a:rPr>
              <a:t>Arrastrando </a:t>
            </a:r>
            <a:r>
              <a:rPr lang="es-ES" dirty="0">
                <a:solidFill>
                  <a:schemeClr val="bg1"/>
                </a:solidFill>
              </a:rPr>
              <a:t>las ventanas desde la Barra de título, </a:t>
            </a:r>
            <a:r>
              <a:rPr lang="es-ES" dirty="0" smtClean="0">
                <a:solidFill>
                  <a:schemeClr val="bg1"/>
                </a:solidFill>
              </a:rPr>
              <a:t>colocar una </a:t>
            </a:r>
            <a:r>
              <a:rPr lang="es-ES" dirty="0">
                <a:solidFill>
                  <a:schemeClr val="bg1"/>
                </a:solidFill>
              </a:rPr>
              <a:t>junto a otra, de modo que los contenidos de ambas carpetas queden a la vista.</a:t>
            </a:r>
          </a:p>
          <a:p>
            <a:pPr lvl="0"/>
            <a:r>
              <a:rPr lang="es-ES" dirty="0" smtClean="0">
                <a:solidFill>
                  <a:schemeClr val="bg1"/>
                </a:solidFill>
              </a:rPr>
              <a:t>Seleccionar el </a:t>
            </a:r>
            <a:r>
              <a:rPr lang="es-ES" dirty="0">
                <a:solidFill>
                  <a:schemeClr val="bg1"/>
                </a:solidFill>
              </a:rPr>
              <a:t>archivo con el </a:t>
            </a:r>
            <a:r>
              <a:rPr lang="es-ES" dirty="0" smtClean="0">
                <a:solidFill>
                  <a:schemeClr val="bg1"/>
                </a:solidFill>
              </a:rPr>
              <a:t>ratón y arrastrar hacia </a:t>
            </a:r>
            <a:r>
              <a:rPr lang="es-ES" dirty="0">
                <a:solidFill>
                  <a:schemeClr val="bg1"/>
                </a:solidFill>
              </a:rPr>
              <a:t>la ventana de la carpeta </a:t>
            </a:r>
            <a:r>
              <a:rPr lang="es-ES" dirty="0" err="1">
                <a:solidFill>
                  <a:schemeClr val="bg1"/>
                </a:solidFill>
              </a:rPr>
              <a:t>ó</a:t>
            </a:r>
            <a:r>
              <a:rPr lang="es-ES" dirty="0">
                <a:solidFill>
                  <a:schemeClr val="bg1"/>
                </a:solidFill>
              </a:rPr>
              <a:t> disco receptor, manteniendo presionado el botón derecho.</a:t>
            </a:r>
          </a:p>
          <a:p>
            <a:pPr lvl="0"/>
            <a:r>
              <a:rPr lang="es-ES" dirty="0" smtClean="0">
                <a:solidFill>
                  <a:schemeClr val="bg1"/>
                </a:solidFill>
              </a:rPr>
              <a:t>Al </a:t>
            </a:r>
            <a:r>
              <a:rPr lang="es-ES" dirty="0">
                <a:solidFill>
                  <a:schemeClr val="bg1"/>
                </a:solidFill>
              </a:rPr>
              <a:t>momento de dejarlo "caer" en el destino, se abre un menú que da la opción de mover, copiar, crear un acceso directo o cancelar la </a:t>
            </a:r>
            <a:r>
              <a:rPr lang="es-ES" dirty="0" smtClean="0">
                <a:solidFill>
                  <a:schemeClr val="bg1"/>
                </a:solidFill>
              </a:rPr>
              <a:t>operación. Hacer clic </a:t>
            </a:r>
            <a:r>
              <a:rPr lang="es-ES" dirty="0">
                <a:solidFill>
                  <a:schemeClr val="bg1"/>
                </a:solidFill>
              </a:rPr>
              <a:t>con el botón izquierdo en la opción que </a:t>
            </a:r>
            <a:r>
              <a:rPr lang="es-ES" dirty="0" smtClean="0">
                <a:solidFill>
                  <a:schemeClr val="bg1"/>
                </a:solidFill>
              </a:rPr>
              <a:t>elijas.</a:t>
            </a:r>
            <a:endParaRPr lang="es-ES" dirty="0">
              <a:solidFill>
                <a:schemeClr val="bg1"/>
              </a:solidFill>
            </a:endParaRPr>
          </a:p>
        </p:txBody>
      </p:sp>
    </p:spTree>
    <p:extLst>
      <p:ext uri="{BB962C8B-B14F-4D97-AF65-F5344CB8AC3E}">
        <p14:creationId xmlns:p14="http://schemas.microsoft.com/office/powerpoint/2010/main" val="2890928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0" indent="0"/>
            <a:r>
              <a:rPr lang="es-ES" dirty="0">
                <a:solidFill>
                  <a:schemeClr val="bg1"/>
                </a:solidFill>
              </a:rPr>
              <a:t>Otro método de mover o copiar un archivo</a:t>
            </a:r>
          </a:p>
        </p:txBody>
      </p:sp>
      <p:sp>
        <p:nvSpPr>
          <p:cNvPr id="3" name="2 Marcador de contenido"/>
          <p:cNvSpPr>
            <a:spLocks noGrp="1"/>
          </p:cNvSpPr>
          <p:nvPr>
            <p:ph idx="1"/>
          </p:nvPr>
        </p:nvSpPr>
        <p:spPr/>
        <p:txBody>
          <a:bodyPr>
            <a:normAutofit fontScale="77500" lnSpcReduction="20000"/>
          </a:bodyPr>
          <a:lstStyle/>
          <a:p>
            <a:pPr lvl="0"/>
            <a:r>
              <a:rPr lang="es-ES" dirty="0" smtClean="0">
                <a:solidFill>
                  <a:schemeClr val="bg1"/>
                </a:solidFill>
              </a:rPr>
              <a:t>Acomodar </a:t>
            </a:r>
            <a:r>
              <a:rPr lang="es-ES" dirty="0">
                <a:solidFill>
                  <a:schemeClr val="bg1"/>
                </a:solidFill>
              </a:rPr>
              <a:t>las ventanas tal como </a:t>
            </a:r>
            <a:r>
              <a:rPr lang="es-ES" dirty="0" smtClean="0">
                <a:solidFill>
                  <a:schemeClr val="bg1"/>
                </a:solidFill>
              </a:rPr>
              <a:t>se </a:t>
            </a:r>
            <a:r>
              <a:rPr lang="es-ES" dirty="0">
                <a:solidFill>
                  <a:schemeClr val="bg1"/>
                </a:solidFill>
              </a:rPr>
              <a:t>hizo en el caso anterior. </a:t>
            </a:r>
          </a:p>
          <a:p>
            <a:pPr lvl="0"/>
            <a:r>
              <a:rPr lang="es-ES" dirty="0" smtClean="0">
                <a:solidFill>
                  <a:schemeClr val="bg1"/>
                </a:solidFill>
              </a:rPr>
              <a:t>Seleccione </a:t>
            </a:r>
            <a:r>
              <a:rPr lang="es-ES" dirty="0">
                <a:solidFill>
                  <a:schemeClr val="bg1"/>
                </a:solidFill>
              </a:rPr>
              <a:t>el archivo y </a:t>
            </a:r>
            <a:r>
              <a:rPr lang="es-ES" dirty="0" smtClean="0">
                <a:solidFill>
                  <a:schemeClr val="bg1"/>
                </a:solidFill>
              </a:rPr>
              <a:t>hacer </a:t>
            </a:r>
            <a:r>
              <a:rPr lang="es-ES" dirty="0">
                <a:solidFill>
                  <a:schemeClr val="bg1"/>
                </a:solidFill>
              </a:rPr>
              <a:t>clic con el botón derecho; se abrirá el menú </a:t>
            </a:r>
            <a:r>
              <a:rPr lang="es-ES" dirty="0" smtClean="0">
                <a:solidFill>
                  <a:schemeClr val="bg1"/>
                </a:solidFill>
              </a:rPr>
              <a:t>contextual.</a:t>
            </a:r>
          </a:p>
          <a:p>
            <a:pPr lvl="0"/>
            <a:r>
              <a:rPr lang="es-ES" dirty="0" smtClean="0">
                <a:solidFill>
                  <a:schemeClr val="bg1"/>
                </a:solidFill>
              </a:rPr>
              <a:t>Seleccionar </a:t>
            </a:r>
            <a:r>
              <a:rPr lang="es-ES" dirty="0">
                <a:solidFill>
                  <a:schemeClr val="bg1"/>
                </a:solidFill>
              </a:rPr>
              <a:t>Cortar, con lo cual el icono pasará a verse sombreado.</a:t>
            </a:r>
          </a:p>
          <a:p>
            <a:pPr lvl="0"/>
            <a:r>
              <a:rPr lang="es-ES" dirty="0" smtClean="0">
                <a:solidFill>
                  <a:schemeClr val="bg1"/>
                </a:solidFill>
              </a:rPr>
              <a:t>Ir a </a:t>
            </a:r>
            <a:r>
              <a:rPr lang="es-ES" dirty="0">
                <a:solidFill>
                  <a:schemeClr val="bg1"/>
                </a:solidFill>
              </a:rPr>
              <a:t>la ventana receptora y </a:t>
            </a:r>
            <a:r>
              <a:rPr lang="es-ES" dirty="0" smtClean="0">
                <a:solidFill>
                  <a:schemeClr val="bg1"/>
                </a:solidFill>
              </a:rPr>
              <a:t>hacer </a:t>
            </a:r>
            <a:r>
              <a:rPr lang="es-ES" dirty="0">
                <a:solidFill>
                  <a:schemeClr val="bg1"/>
                </a:solidFill>
              </a:rPr>
              <a:t>clic derecho en un espacio vacío del área de trabajo. Se abrirá otro menú dentro del cual se encuentra la opción Pegar. </a:t>
            </a:r>
            <a:r>
              <a:rPr lang="es-ES" dirty="0" smtClean="0">
                <a:solidFill>
                  <a:schemeClr val="bg1"/>
                </a:solidFill>
              </a:rPr>
              <a:t>Pulsarla, </a:t>
            </a:r>
            <a:r>
              <a:rPr lang="es-ES" dirty="0">
                <a:solidFill>
                  <a:schemeClr val="bg1"/>
                </a:solidFill>
              </a:rPr>
              <a:t>y </a:t>
            </a:r>
            <a:r>
              <a:rPr lang="es-ES" dirty="0" smtClean="0">
                <a:solidFill>
                  <a:schemeClr val="bg1"/>
                </a:solidFill>
              </a:rPr>
              <a:t>colocar el </a:t>
            </a:r>
            <a:r>
              <a:rPr lang="es-ES" dirty="0">
                <a:solidFill>
                  <a:schemeClr val="bg1"/>
                </a:solidFill>
              </a:rPr>
              <a:t>archivo en el nuevo lugar. </a:t>
            </a:r>
          </a:p>
          <a:p>
            <a:pPr marL="0" indent="0">
              <a:buNone/>
            </a:pPr>
            <a:r>
              <a:rPr lang="es-ES" dirty="0">
                <a:solidFill>
                  <a:schemeClr val="bg1"/>
                </a:solidFill>
              </a:rPr>
              <a:t>El procedimiento para copiar un archivo es similar, sólo que hay que arrastrar el icono con el </a:t>
            </a:r>
            <a:r>
              <a:rPr lang="es-ES" dirty="0" smtClean="0">
                <a:solidFill>
                  <a:schemeClr val="bg1"/>
                </a:solidFill>
              </a:rPr>
              <a:t>ratón, </a:t>
            </a:r>
            <a:r>
              <a:rPr lang="es-ES" dirty="0">
                <a:solidFill>
                  <a:schemeClr val="bg1"/>
                </a:solidFill>
              </a:rPr>
              <a:t>o hacer clic derecho con el </a:t>
            </a:r>
            <a:r>
              <a:rPr lang="es-ES" dirty="0" smtClean="0">
                <a:solidFill>
                  <a:schemeClr val="bg1"/>
                </a:solidFill>
              </a:rPr>
              <a:t>ratón y</a:t>
            </a:r>
            <a:r>
              <a:rPr lang="es-ES" dirty="0">
                <a:solidFill>
                  <a:schemeClr val="bg1"/>
                </a:solidFill>
              </a:rPr>
              <a:t>, del menú contextual, elegir Copiar. En este último caso, también se habilita la opción Pegar.  </a:t>
            </a:r>
          </a:p>
        </p:txBody>
      </p:sp>
    </p:spTree>
    <p:extLst>
      <p:ext uri="{BB962C8B-B14F-4D97-AF65-F5344CB8AC3E}">
        <p14:creationId xmlns:p14="http://schemas.microsoft.com/office/powerpoint/2010/main" val="2245414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0" indent="0"/>
            <a:r>
              <a:rPr lang="es-ES" dirty="0" smtClean="0">
                <a:solidFill>
                  <a:schemeClr val="bg1"/>
                </a:solidFill>
              </a:rPr>
              <a:t>Renombrar un archivo</a:t>
            </a:r>
            <a:endParaRPr lang="es-ES" dirty="0">
              <a:solidFill>
                <a:schemeClr val="bg1"/>
              </a:solidFill>
            </a:endParaRPr>
          </a:p>
        </p:txBody>
      </p:sp>
      <p:sp>
        <p:nvSpPr>
          <p:cNvPr id="3" name="2 Marcador de contenido"/>
          <p:cNvSpPr>
            <a:spLocks noGrp="1"/>
          </p:cNvSpPr>
          <p:nvPr>
            <p:ph idx="1"/>
          </p:nvPr>
        </p:nvSpPr>
        <p:spPr/>
        <p:txBody>
          <a:bodyPr>
            <a:normAutofit fontScale="77500" lnSpcReduction="20000"/>
          </a:bodyPr>
          <a:lstStyle/>
          <a:p>
            <a:pPr marL="0" lvl="0" indent="0" algn="ctr">
              <a:buNone/>
            </a:pPr>
            <a:r>
              <a:rPr lang="es-ES" dirty="0" smtClean="0">
                <a:solidFill>
                  <a:schemeClr val="bg1"/>
                </a:solidFill>
              </a:rPr>
              <a:t>Para </a:t>
            </a:r>
            <a:r>
              <a:rPr lang="es-ES" dirty="0">
                <a:solidFill>
                  <a:schemeClr val="bg1"/>
                </a:solidFill>
              </a:rPr>
              <a:t>modificar el nombre de un archivo, </a:t>
            </a:r>
            <a:r>
              <a:rPr lang="es-ES" dirty="0" smtClean="0">
                <a:solidFill>
                  <a:schemeClr val="bg1"/>
                </a:solidFill>
              </a:rPr>
              <a:t>tienes </a:t>
            </a:r>
            <a:r>
              <a:rPr lang="es-ES" dirty="0">
                <a:solidFill>
                  <a:schemeClr val="bg1"/>
                </a:solidFill>
              </a:rPr>
              <a:t>que realizar clic derecho sobre él con el puntero del </a:t>
            </a:r>
            <a:r>
              <a:rPr lang="es-ES" dirty="0" smtClean="0">
                <a:solidFill>
                  <a:schemeClr val="bg1"/>
                </a:solidFill>
              </a:rPr>
              <a:t>ratón. </a:t>
            </a:r>
            <a:endParaRPr lang="es-ES" dirty="0">
              <a:solidFill>
                <a:schemeClr val="bg1"/>
              </a:solidFill>
            </a:endParaRPr>
          </a:p>
          <a:p>
            <a:pPr marL="0" lvl="0" indent="0" algn="ctr">
              <a:buNone/>
            </a:pPr>
            <a:r>
              <a:rPr lang="es-ES" dirty="0" smtClean="0">
                <a:solidFill>
                  <a:schemeClr val="bg1"/>
                </a:solidFill>
              </a:rPr>
              <a:t>En </a:t>
            </a:r>
            <a:r>
              <a:rPr lang="es-ES" dirty="0">
                <a:solidFill>
                  <a:schemeClr val="bg1"/>
                </a:solidFill>
              </a:rPr>
              <a:t>el menú contextual de carpetas, </a:t>
            </a:r>
            <a:r>
              <a:rPr lang="es-ES" dirty="0" smtClean="0">
                <a:solidFill>
                  <a:schemeClr val="bg1"/>
                </a:solidFill>
              </a:rPr>
              <a:t>seleccionar la </a:t>
            </a:r>
            <a:r>
              <a:rPr lang="es-ES" dirty="0">
                <a:solidFill>
                  <a:schemeClr val="bg1"/>
                </a:solidFill>
              </a:rPr>
              <a:t>opción Cambiar nombre o presione el botón del teclado (F2). </a:t>
            </a:r>
            <a:endParaRPr lang="es-ES" dirty="0" smtClean="0">
              <a:solidFill>
                <a:schemeClr val="bg1"/>
              </a:solidFill>
            </a:endParaRPr>
          </a:p>
          <a:p>
            <a:pPr marL="0" lvl="0" indent="0" algn="ctr">
              <a:buNone/>
            </a:pPr>
            <a:r>
              <a:rPr lang="es-ES" dirty="0" smtClean="0">
                <a:solidFill>
                  <a:schemeClr val="bg1"/>
                </a:solidFill>
              </a:rPr>
              <a:t>También </a:t>
            </a:r>
            <a:r>
              <a:rPr lang="es-ES" dirty="0">
                <a:solidFill>
                  <a:schemeClr val="bg1"/>
                </a:solidFill>
              </a:rPr>
              <a:t>es posible realizar esta acción desde el menú Archivo/Cambiar nombre, en caso de que el archivo se encuentre dentro de una ventana del Explorador de Windows. </a:t>
            </a:r>
          </a:p>
          <a:p>
            <a:pPr marL="0" lvl="0" indent="0" algn="ctr">
              <a:buNone/>
            </a:pPr>
            <a:r>
              <a:rPr lang="es-ES" dirty="0" smtClean="0">
                <a:solidFill>
                  <a:schemeClr val="bg1"/>
                </a:solidFill>
              </a:rPr>
              <a:t>Una </a:t>
            </a:r>
            <a:r>
              <a:rPr lang="es-ES" dirty="0">
                <a:solidFill>
                  <a:schemeClr val="bg1"/>
                </a:solidFill>
              </a:rPr>
              <a:t>tercera opción es hacer un clic sobre el nombre del archivo y, cuando éste se pinta, repetir el clic. De este modo, el texto del nombre del archivo quedará seleccionado, y </a:t>
            </a:r>
            <a:r>
              <a:rPr lang="es-ES" dirty="0" smtClean="0">
                <a:solidFill>
                  <a:schemeClr val="bg1"/>
                </a:solidFill>
              </a:rPr>
              <a:t>podrás </a:t>
            </a:r>
            <a:r>
              <a:rPr lang="es-ES" dirty="0">
                <a:solidFill>
                  <a:schemeClr val="bg1"/>
                </a:solidFill>
              </a:rPr>
              <a:t>escribir el nuevo nombre desde el teclado. </a:t>
            </a:r>
          </a:p>
          <a:p>
            <a:pPr marL="0" lvl="0" indent="0" algn="ctr">
              <a:buNone/>
            </a:pPr>
            <a:r>
              <a:rPr lang="es-ES" dirty="0" smtClean="0">
                <a:solidFill>
                  <a:schemeClr val="bg1"/>
                </a:solidFill>
              </a:rPr>
              <a:t>Una </a:t>
            </a:r>
            <a:r>
              <a:rPr lang="es-ES" dirty="0">
                <a:solidFill>
                  <a:schemeClr val="bg1"/>
                </a:solidFill>
              </a:rPr>
              <a:t>vez escrito el nuevo nombre pulse ENTER para terminar.</a:t>
            </a:r>
          </a:p>
        </p:txBody>
      </p:sp>
    </p:spTree>
    <p:extLst>
      <p:ext uri="{BB962C8B-B14F-4D97-AF65-F5344CB8AC3E}">
        <p14:creationId xmlns:p14="http://schemas.microsoft.com/office/powerpoint/2010/main" val="2048066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1137</Words>
  <Application>Microsoft Office PowerPoint</Application>
  <PresentationFormat>Presentación en pantalla (4:3)</PresentationFormat>
  <Paragraphs>49</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Carpetas y archivos</vt:lpstr>
      <vt:lpstr>El explorador o administrador de archivos</vt:lpstr>
      <vt:lpstr>Los directorios</vt:lpstr>
      <vt:lpstr>Documentos, imágenes, y música</vt:lpstr>
      <vt:lpstr>Los archivos</vt:lpstr>
      <vt:lpstr>¿Cuánto ocupa un archivo?</vt:lpstr>
      <vt:lpstr>Mover o copiar archivos</vt:lpstr>
      <vt:lpstr>Otro método de mover o copiar un archivo</vt:lpstr>
      <vt:lpstr>Renombrar un archivo</vt:lpstr>
      <vt:lpstr>Las carpetas</vt:lpstr>
      <vt:lpstr>Papelera de reciclaje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Nivel 0</dc:title>
  <dc:creator>fcojteran</dc:creator>
  <cp:lastModifiedBy>fcojteran</cp:lastModifiedBy>
  <cp:revision>42</cp:revision>
  <dcterms:created xsi:type="dcterms:W3CDTF">2017-10-03T01:55:02Z</dcterms:created>
  <dcterms:modified xsi:type="dcterms:W3CDTF">2017-10-08T23:40:09Z</dcterms:modified>
</cp:coreProperties>
</file>