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0"/>
  </p:notesMasterIdLst>
  <p:sldIdLst>
    <p:sldId id="340" r:id="rId2"/>
    <p:sldId id="333" r:id="rId3"/>
    <p:sldId id="334" r:id="rId4"/>
    <p:sldId id="335" r:id="rId5"/>
    <p:sldId id="336" r:id="rId6"/>
    <p:sldId id="337" r:id="rId7"/>
    <p:sldId id="338" r:id="rId8"/>
    <p:sldId id="33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B66"/>
    <a:srgbClr val="740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DF179-6F1D-43A6-BE56-44FAC31BE707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BC7AD-CF4A-4F1E-9EBD-FA880FAD8E7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54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32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31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44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915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7529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710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858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06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98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2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48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14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42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67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67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8355-A320-48A4-BC4E-605C67E6EDB0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846A0A6-DE23-499B-9261-4956F70354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92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9" y="938646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312864" y="1148195"/>
            <a:ext cx="1042410" cy="2667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395940" y="575658"/>
            <a:ext cx="1283855" cy="140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0218" y="2678545"/>
            <a:ext cx="8236450" cy="20689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             </a:t>
            </a:r>
            <a:r>
              <a:rPr lang="es-ES" sz="4900" dirty="0" smtClean="0"/>
              <a:t>TALLER DE FAMILIARES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886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9" y="938646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312864" y="1148195"/>
            <a:ext cx="1042410" cy="2667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185891" y="811879"/>
            <a:ext cx="1283855" cy="120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0" t="8919" r="14984" b="1"/>
          <a:stretch/>
        </p:blipFill>
        <p:spPr bwMode="auto">
          <a:xfrm>
            <a:off x="1487053" y="2017913"/>
            <a:ext cx="5366329" cy="47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13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2864" y="2992582"/>
            <a:ext cx="8596668" cy="5930526"/>
          </a:xfrm>
        </p:spPr>
        <p:txBody>
          <a:bodyPr/>
          <a:lstStyle/>
          <a:p>
            <a:r>
              <a:rPr lang="es-ES" dirty="0"/>
              <a:t>Proporcionar Información sobre la violencia de género, para favorecer la empatía hacia la mujer</a:t>
            </a:r>
          </a:p>
          <a:p>
            <a:r>
              <a:rPr lang="es-ES" dirty="0"/>
              <a:t>Mostrar pautas que ayuden a mejorar  la relación con la víctima y faciliten su proceso de recuperación</a:t>
            </a:r>
          </a:p>
          <a:p>
            <a:r>
              <a:rPr lang="es-ES" dirty="0"/>
              <a:t>Dar valor y comprensión a su papel como familiares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9" y="938646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312864" y="1148195"/>
            <a:ext cx="1042410" cy="2667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185891" y="277091"/>
            <a:ext cx="1283855" cy="126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2000827"/>
            <a:ext cx="8596668" cy="1320800"/>
          </a:xfrm>
        </p:spPr>
        <p:txBody>
          <a:bodyPr/>
          <a:lstStyle/>
          <a:p>
            <a:r>
              <a:rPr lang="es-ES" dirty="0" smtClean="0"/>
              <a:t>              </a:t>
            </a:r>
            <a:r>
              <a:rPr lang="es-ES" dirty="0" smtClean="0"/>
              <a:t>JUSTIFICACION</a:t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771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72" y="134080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266682" y="369455"/>
            <a:ext cx="1042410" cy="104544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546109" y="101433"/>
            <a:ext cx="1283855" cy="120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67472" y="1064167"/>
            <a:ext cx="6769608" cy="11722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GRUPO DE FAMILIARES</a:t>
            </a:r>
            <a:endParaRPr lang="es-ES" dirty="0"/>
          </a:p>
        </p:txBody>
      </p:sp>
      <p:sp>
        <p:nvSpPr>
          <p:cNvPr id="8" name="Subtítulo 2"/>
          <p:cNvSpPr>
            <a:spLocks noGrp="1"/>
          </p:cNvSpPr>
          <p:nvPr>
            <p:ph idx="1"/>
          </p:nvPr>
        </p:nvSpPr>
        <p:spPr>
          <a:xfrm>
            <a:off x="667472" y="2227462"/>
            <a:ext cx="8597900" cy="6180137"/>
          </a:xfrm>
        </p:spPr>
        <p:txBody>
          <a:bodyPr>
            <a:normAutofit/>
          </a:bodyPr>
          <a:lstStyle/>
          <a:p>
            <a:pPr algn="l"/>
            <a:r>
              <a:rPr lang="es-ES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1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GRUPO Y DE LAS PROFESIONALES.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VIOLENCIA DE GÉNERO.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PATRIARCAL: ROLES Y ESTEREOTIPOS DE GÉNERO.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PERMANENCIA </a:t>
            </a:r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RELACIÓN.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QUE INFLUYEN EN LAS MUJERES PARA EL MANTENIMIENTO DE LAS RELACIONES DE MALTRATO / CICLO DE LA VIOLENCIA DE GÉNERO (Leonor Walker)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CONSECUENCIAS SOCIALES Y PSICOLÓGICAS DE LA VIOLENCIA DE GÉNERO EN LAS MUJERES.</a:t>
            </a:r>
          </a:p>
          <a:p>
            <a:pPr algn="l"/>
            <a:r>
              <a:rPr lang="es-ES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2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CONSECUENCIAS  SOCIALES Y PSICOLÓGICAS DE LA VIOLENCIA DE GÉNERO.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A TENER EN CUENTA EN LA RELACIÓN CON MUJERES INMERSAS EN PROCESOS DE VIOLENCIA DE GÉNERO.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 DE REFLEXIÓN.</a:t>
            </a:r>
          </a:p>
          <a:p>
            <a:pPr algn="l"/>
            <a:r>
              <a:rPr lang="es-ES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3</a:t>
            </a:r>
            <a:r>
              <a:rPr lang="es-E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JURÍDICO Y PROCEDIMIENTO PENAL/CIVIL.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DUDAS Y APORTACIONES.</a:t>
            </a:r>
          </a:p>
          <a:p>
            <a:pPr algn="l"/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714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72210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223579" y="681759"/>
            <a:ext cx="1042410" cy="2667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677334" y="1625599"/>
            <a:ext cx="8596668" cy="94153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CÓMO ACTUAR SI HA DECIDIDO CONTAROS LO QUE LE PASA: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8" name="Marcador de contenido 4"/>
          <p:cNvSpPr>
            <a:spLocks noGrp="1"/>
          </p:cNvSpPr>
          <p:nvPr>
            <p:ph idx="1"/>
          </p:nvPr>
        </p:nvSpPr>
        <p:spPr>
          <a:xfrm>
            <a:off x="788170" y="3034721"/>
            <a:ext cx="8596668" cy="3708604"/>
          </a:xfrm>
        </p:spPr>
        <p:txBody>
          <a:bodyPr>
            <a:normAutofit/>
          </a:bodyPr>
          <a:lstStyle/>
          <a:p>
            <a:r>
              <a:rPr lang="es-ES" dirty="0"/>
              <a:t>Es importante que se sienta </a:t>
            </a:r>
            <a:r>
              <a:rPr lang="es-ES" dirty="0" smtClean="0"/>
              <a:t>escuchada, no presionada</a:t>
            </a:r>
            <a:r>
              <a:rPr lang="es-ES" dirty="0"/>
              <a:t>, juzgada ni culpabilizada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Dedicarle la atención y el tiempo que precisa. </a:t>
            </a:r>
          </a:p>
          <a:p>
            <a:r>
              <a:rPr lang="es-ES" dirty="0" smtClean="0"/>
              <a:t>No desconfiar </a:t>
            </a:r>
            <a:r>
              <a:rPr lang="es-ES" dirty="0"/>
              <a:t>de lo que ella está </a:t>
            </a:r>
            <a:r>
              <a:rPr lang="es-ES" dirty="0" smtClean="0"/>
              <a:t>contando</a:t>
            </a:r>
          </a:p>
          <a:p>
            <a:r>
              <a:rPr lang="es-ES" dirty="0" smtClean="0"/>
              <a:t>No restarle importancia a su vivencia</a:t>
            </a:r>
          </a:p>
          <a:p>
            <a:r>
              <a:rPr lang="es-ES" dirty="0"/>
              <a:t>T</a:t>
            </a:r>
            <a:r>
              <a:rPr lang="es-ES" dirty="0" smtClean="0"/>
              <a:t>ransmitirle </a:t>
            </a:r>
            <a:r>
              <a:rPr lang="es-ES" dirty="0"/>
              <a:t>y demostrarle </a:t>
            </a:r>
            <a:r>
              <a:rPr lang="es-ES" dirty="0" smtClean="0"/>
              <a:t>vuestro apoyo.</a:t>
            </a:r>
            <a:endParaRPr lang="es-ES" dirty="0"/>
          </a:p>
          <a:p>
            <a:endParaRPr lang="es-ES" dirty="0"/>
          </a:p>
        </p:txBody>
      </p:sp>
      <p:pic>
        <p:nvPicPr>
          <p:cNvPr id="9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546109" y="101433"/>
            <a:ext cx="1283855" cy="120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6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54" y="202070"/>
            <a:ext cx="2933700" cy="69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322100" y="394590"/>
            <a:ext cx="1042410" cy="30653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293452" y="1613473"/>
            <a:ext cx="8324768" cy="922441"/>
          </a:xfrm>
        </p:spPr>
        <p:txBody>
          <a:bodyPr/>
          <a:lstStyle/>
          <a:p>
            <a:r>
              <a:rPr lang="es-ES" b="1" dirty="0" smtClean="0"/>
              <a:t>LO QUE DEBÉIS EVITAR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2835" y="1170127"/>
            <a:ext cx="1191305" cy="1189116"/>
          </a:xfrm>
          <a:prstGeom prst="rect">
            <a:avLst/>
          </a:prstGeom>
        </p:spPr>
      </p:pic>
      <p:sp>
        <p:nvSpPr>
          <p:cNvPr id="8" name="Marcador de contenido 4"/>
          <p:cNvSpPr txBox="1">
            <a:spLocks/>
          </p:cNvSpPr>
          <p:nvPr/>
        </p:nvSpPr>
        <p:spPr>
          <a:xfrm>
            <a:off x="766354" y="2677367"/>
            <a:ext cx="8507648" cy="39498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900" dirty="0" smtClean="0"/>
              <a:t>Culpabilizarla y/o cuestionarla</a:t>
            </a:r>
          </a:p>
          <a:p>
            <a:pPr algn="just"/>
            <a:r>
              <a:rPr lang="es-ES" sz="1900" dirty="0" smtClean="0"/>
              <a:t>Criticarla por haber manteniendo la relación y/o no haberla abandonado antes</a:t>
            </a:r>
          </a:p>
          <a:p>
            <a:pPr algn="just"/>
            <a:r>
              <a:rPr lang="es-ES" sz="1900" dirty="0" smtClean="0"/>
              <a:t>Mostrar desconfianza</a:t>
            </a:r>
          </a:p>
          <a:p>
            <a:pPr algn="just"/>
            <a:r>
              <a:rPr lang="es-ES" sz="1900" dirty="0" smtClean="0"/>
              <a:t>Decirle lo que debe hacer </a:t>
            </a:r>
          </a:p>
          <a:p>
            <a:pPr algn="just"/>
            <a:r>
              <a:rPr lang="es-ES" sz="1900" dirty="0" smtClean="0"/>
              <a:t>Tomar decisiones por ella </a:t>
            </a:r>
          </a:p>
          <a:p>
            <a:pPr algn="just"/>
            <a:r>
              <a:rPr lang="es-ES" sz="1900" dirty="0" smtClean="0"/>
              <a:t>Sobreprotegerla</a:t>
            </a:r>
          </a:p>
          <a:p>
            <a:pPr algn="just"/>
            <a:r>
              <a:rPr lang="es-ES" sz="1900" dirty="0" smtClean="0"/>
              <a:t>Vulnerar la confidencialidad de la conversación</a:t>
            </a:r>
          </a:p>
          <a:p>
            <a:r>
              <a:rPr lang="es-ES" sz="1900" dirty="0" smtClean="0"/>
              <a:t>Insultar al agresor</a:t>
            </a:r>
          </a:p>
          <a:p>
            <a:r>
              <a:rPr lang="es-ES" sz="1900" dirty="0" smtClean="0"/>
              <a:t>Quitar importancia a la violencia sufrida</a:t>
            </a:r>
          </a:p>
          <a:p>
            <a:endParaRPr lang="es-ES" sz="1900" dirty="0"/>
          </a:p>
        </p:txBody>
      </p:sp>
      <p:pic>
        <p:nvPicPr>
          <p:cNvPr id="9" name="Imagen 1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546109" y="101433"/>
            <a:ext cx="1283855" cy="120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27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9" y="938646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312864" y="1148195"/>
            <a:ext cx="1042410" cy="2667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Marcador de contenido 1"/>
          <p:cNvSpPr txBox="1">
            <a:spLocks/>
          </p:cNvSpPr>
          <p:nvPr/>
        </p:nvSpPr>
        <p:spPr>
          <a:xfrm>
            <a:off x="1091402" y="2124364"/>
            <a:ext cx="8596668" cy="3103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ES" sz="3600" b="1" dirty="0" smtClean="0">
                <a:solidFill>
                  <a:schemeClr val="accent1"/>
                </a:solidFill>
              </a:rPr>
              <a:t>            CONCLUSIONES</a:t>
            </a:r>
          </a:p>
          <a:p>
            <a:pPr marL="0" indent="0">
              <a:buFont typeface="Wingdings 3" charset="2"/>
              <a:buNone/>
            </a:pPr>
            <a:endParaRPr lang="es-ES" sz="36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/>
              <a:t>Los familiares valoraron positivamente las sesiones, señalando de especial utilidad la propuesta de nuevas pautas y la información jurídica ofrecida</a:t>
            </a:r>
          </a:p>
          <a:p>
            <a:pPr marL="0" indent="0">
              <a:buFont typeface="Wingdings 3" charset="2"/>
              <a:buNone/>
            </a:pPr>
            <a:endParaRPr lang="es-E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/>
              <a:t>El taller supuso no solo la posibilidad de transmitir información, sino que permitió construir un espacio de compartir y desahogo</a:t>
            </a:r>
          </a:p>
          <a:p>
            <a:pPr marL="0" indent="0">
              <a:buFont typeface="Wingdings 3" charset="2"/>
              <a:buNone/>
            </a:pPr>
            <a:endParaRPr lang="es-ES" dirty="0" smtClean="0"/>
          </a:p>
          <a:p>
            <a:pPr marL="0" indent="0">
              <a:buFont typeface="Wingdings 3" charset="2"/>
              <a:buNone/>
            </a:pPr>
            <a:endParaRPr lang="es-ES" dirty="0" smtClean="0"/>
          </a:p>
          <a:p>
            <a:pPr marL="0" indent="0">
              <a:buFont typeface="Wingdings 3" charset="2"/>
              <a:buNone/>
            </a:pPr>
            <a:endParaRPr lang="es-ES" dirty="0" smtClean="0"/>
          </a:p>
          <a:p>
            <a:pPr marL="0" indent="0">
              <a:buFont typeface="Wingdings 3" charset="2"/>
              <a:buNone/>
            </a:pPr>
            <a:endParaRPr lang="es-ES" sz="3600" b="1" dirty="0" smtClean="0">
              <a:solidFill>
                <a:schemeClr val="accent1"/>
              </a:solidFill>
            </a:endParaRPr>
          </a:p>
          <a:p>
            <a:pPr marL="0" indent="0">
              <a:buFont typeface="Wingdings 3" charset="2"/>
              <a:buNone/>
            </a:pPr>
            <a:endParaRPr lang="es-ES" sz="3600" b="1" dirty="0" smtClean="0">
              <a:solidFill>
                <a:schemeClr val="accent1"/>
              </a:solidFill>
            </a:endParaRPr>
          </a:p>
          <a:p>
            <a:pPr marL="0" indent="0">
              <a:buFont typeface="Wingdings 3" charset="2"/>
              <a:buNone/>
            </a:pPr>
            <a:endParaRPr lang="es-ES" sz="3600" b="1" dirty="0">
              <a:solidFill>
                <a:schemeClr val="tx1"/>
              </a:solidFill>
            </a:endParaRPr>
          </a:p>
        </p:txBody>
      </p:sp>
      <p:pic>
        <p:nvPicPr>
          <p:cNvPr id="6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546109" y="545178"/>
            <a:ext cx="1283855" cy="120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01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9" y="938646"/>
            <a:ext cx="2933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8"/>
          <p:cNvSpPr>
            <a:spLocks noChangeArrowheads="1"/>
          </p:cNvSpPr>
          <p:nvPr/>
        </p:nvSpPr>
        <p:spPr bwMode="auto">
          <a:xfrm>
            <a:off x="1312864" y="1148195"/>
            <a:ext cx="1042410" cy="26670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panose="020B0602020204020204" pitchFamily="34" charset="0"/>
              </a:rPr>
              <a:t>Políticas de Género y Diversidad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350983" y="3229209"/>
            <a:ext cx="8780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3200" dirty="0">
                <a:latin typeface="Calibri" panose="020F0502020204030204" pitchFamily="34" charset="0"/>
              </a:rPr>
              <a:t>GRACIAS POR VUESTRA ATENCIÓN</a:t>
            </a:r>
          </a:p>
        </p:txBody>
      </p:sp>
      <p:sp>
        <p:nvSpPr>
          <p:cNvPr id="8" name="2 Cara sonriente"/>
          <p:cNvSpPr/>
          <p:nvPr/>
        </p:nvSpPr>
        <p:spPr>
          <a:xfrm>
            <a:off x="7587961" y="3813409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9" name="Imagen 1" descr="image0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1" t="2242" r="3827" b="83411"/>
          <a:stretch/>
        </p:blipFill>
        <p:spPr bwMode="auto">
          <a:xfrm>
            <a:off x="7546109" y="545178"/>
            <a:ext cx="1283855" cy="120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1770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1143</TotalTime>
  <Words>354</Words>
  <Application>Microsoft Office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</vt:lpstr>
      <vt:lpstr>Trebuchet MS</vt:lpstr>
      <vt:lpstr>Wingdings</vt:lpstr>
      <vt:lpstr>Wingdings 3</vt:lpstr>
      <vt:lpstr>Faceta</vt:lpstr>
      <vt:lpstr>              TALLER DE FAMILIARES    </vt:lpstr>
      <vt:lpstr>Presentación de PowerPoint</vt:lpstr>
      <vt:lpstr>              JUSTIFICACION </vt:lpstr>
      <vt:lpstr>Presentación de PowerPoint</vt:lpstr>
      <vt:lpstr>CÓMO ACTUAR SI HA DECIDIDO CONTAROS LO QUE LE PASA: </vt:lpstr>
      <vt:lpstr>LO QUE DEBÉIS EVITAR</vt:lpstr>
      <vt:lpstr>Presentación de PowerPoint</vt:lpstr>
      <vt:lpstr>Presentación de PowerPoint</vt:lpstr>
    </vt:vector>
  </TitlesOfParts>
  <Company>INFORMATICA AYUNTAMIENTO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FAMILIARES</dc:title>
  <dc:creator>IAM</dc:creator>
  <cp:lastModifiedBy>IAM</cp:lastModifiedBy>
  <cp:revision>153</cp:revision>
  <dcterms:created xsi:type="dcterms:W3CDTF">2017-11-14T10:52:39Z</dcterms:created>
  <dcterms:modified xsi:type="dcterms:W3CDTF">2018-11-21T13:40:41Z</dcterms:modified>
</cp:coreProperties>
</file>